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97" r:id="rId2"/>
    <p:sldId id="304" r:id="rId3"/>
    <p:sldId id="256" r:id="rId4"/>
    <p:sldId id="257" r:id="rId5"/>
    <p:sldId id="300" r:id="rId6"/>
    <p:sldId id="258" r:id="rId7"/>
    <p:sldId id="259" r:id="rId8"/>
    <p:sldId id="265" r:id="rId9"/>
    <p:sldId id="266" r:id="rId10"/>
    <p:sldId id="267" r:id="rId11"/>
    <p:sldId id="299" r:id="rId12"/>
    <p:sldId id="302" r:id="rId13"/>
    <p:sldId id="305" r:id="rId14"/>
    <p:sldId id="296" r:id="rId15"/>
    <p:sldId id="268" r:id="rId16"/>
    <p:sldId id="269" r:id="rId17"/>
    <p:sldId id="270" r:id="rId18"/>
    <p:sldId id="272" r:id="rId19"/>
    <p:sldId id="276" r:id="rId20"/>
    <p:sldId id="280" r:id="rId21"/>
    <p:sldId id="283" r:id="rId22"/>
    <p:sldId id="286" r:id="rId23"/>
    <p:sldId id="287" r:id="rId24"/>
    <p:sldId id="303" r:id="rId25"/>
    <p:sldId id="288" r:id="rId26"/>
    <p:sldId id="291" r:id="rId27"/>
    <p:sldId id="293" r:id="rId28"/>
    <p:sldId id="294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B0222-99DD-4048-88E0-8DD6F448D908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54420-F200-AA4E-8FE3-7BE75A53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49FA34-C916-475D-B875-FA790E958F3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27EA6A-1C3F-42CB-B2D8-6E9C9512D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FA34-C916-475D-B875-FA790E958F3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27EA6A-1C3F-42CB-B2D8-6E9C9512D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349FA34-C916-475D-B875-FA790E958F3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27EA6A-1C3F-42CB-B2D8-6E9C9512D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FA34-C916-475D-B875-FA790E958F3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27EA6A-1C3F-42CB-B2D8-6E9C9512D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49FA34-C916-475D-B875-FA790E958F3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627EA6A-1C3F-42CB-B2D8-6E9C9512D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FA34-C916-475D-B875-FA790E958F3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27EA6A-1C3F-42CB-B2D8-6E9C9512D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FA34-C916-475D-B875-FA790E958F3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27EA6A-1C3F-42CB-B2D8-6E9C9512D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FA34-C916-475D-B875-FA790E958F3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27EA6A-1C3F-42CB-B2D8-6E9C9512D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49FA34-C916-475D-B875-FA790E958F3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27EA6A-1C3F-42CB-B2D8-6E9C9512D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FA34-C916-475D-B875-FA790E958F3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27EA6A-1C3F-42CB-B2D8-6E9C9512D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FA34-C916-475D-B875-FA790E958F3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27EA6A-1C3F-42CB-B2D8-6E9C9512D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349FA34-C916-475D-B875-FA790E958F3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27EA6A-1C3F-42CB-B2D8-6E9C9512D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701040"/>
          </a:xfrm>
        </p:spPr>
        <p:txBody>
          <a:bodyPr/>
          <a:lstStyle/>
          <a:p>
            <a:pPr algn="ctr"/>
            <a:r>
              <a:rPr lang="en-US" dirty="0" smtClean="0"/>
              <a:t>JUST DO IT #5 9/14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7" y="914400"/>
            <a:ext cx="7543800" cy="4846320"/>
          </a:xfrm>
        </p:spPr>
        <p:txBody>
          <a:bodyPr/>
          <a:lstStyle/>
          <a:p>
            <a:r>
              <a:rPr lang="en-US" sz="3200" b="1" dirty="0" smtClean="0"/>
              <a:t>Using page 25 in your book, draw the following rivers onto your blank world map:</a:t>
            </a:r>
          </a:p>
          <a:p>
            <a:r>
              <a:rPr lang="en-US" sz="3200" b="1" dirty="0" smtClean="0"/>
              <a:t>Nile River</a:t>
            </a:r>
          </a:p>
          <a:p>
            <a:r>
              <a:rPr lang="en-US" sz="3200" b="1" dirty="0" smtClean="0"/>
              <a:t>Indus River</a:t>
            </a:r>
          </a:p>
          <a:p>
            <a:r>
              <a:rPr lang="en-US" sz="3200" b="1" dirty="0" smtClean="0"/>
              <a:t>Huang He(Yellow) River</a:t>
            </a:r>
          </a:p>
          <a:p>
            <a:r>
              <a:rPr lang="en-US" sz="3200" b="1" dirty="0" smtClean="0"/>
              <a:t>Tigris River</a:t>
            </a:r>
          </a:p>
          <a:p>
            <a:r>
              <a:rPr lang="en-US" sz="3200" b="1" dirty="0" smtClean="0"/>
              <a:t>Euphrates River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122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OTHER EARLY CIVILIZATIONS 2000-500 B.C.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90984"/>
          </a:xfrm>
        </p:spPr>
        <p:txBody>
          <a:bodyPr/>
          <a:lstStyle/>
          <a:p>
            <a:r>
              <a:rPr lang="en-US" dirty="0" smtClean="0"/>
              <a:t>Nubia:</a:t>
            </a:r>
          </a:p>
          <a:p>
            <a:r>
              <a:rPr lang="en-US" dirty="0" smtClean="0"/>
              <a:t>a separate kingdom located on upper(southern) Nile River(Africa)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120164"/>
            <a:ext cx="5028156" cy="373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JUST DO IT #1 9/15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Read the scenario on page 26 and answer the question, “Does </a:t>
            </a:r>
            <a:r>
              <a:rPr lang="en-US" b="1" dirty="0" err="1" smtClean="0"/>
              <a:t>Mummar’s</a:t>
            </a:r>
            <a:r>
              <a:rPr lang="en-US" b="1" dirty="0" smtClean="0"/>
              <a:t> punishment fit the crime?” in a paragraph(3-5 sentences).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580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JUST DO IT #3 9/18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Examine the map on page 73 and answer questions #1-2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00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CLASS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Using the notes from 3b, organize the characteristics of river valleys into a </a:t>
            </a:r>
            <a:r>
              <a:rPr lang="en-US" b="1" dirty="0" err="1" smtClean="0"/>
              <a:t>mindmap</a:t>
            </a:r>
            <a:r>
              <a:rPr lang="en-US" b="1" dirty="0" smtClean="0"/>
              <a:t> for each of the following:</a:t>
            </a:r>
          </a:p>
          <a:p>
            <a:r>
              <a:rPr lang="en-US" b="1" dirty="0" smtClean="0"/>
              <a:t>1. Social Patterns</a:t>
            </a:r>
          </a:p>
          <a:p>
            <a:r>
              <a:rPr lang="en-US" b="1" dirty="0" smtClean="0"/>
              <a:t>2. Political Patterns</a:t>
            </a:r>
          </a:p>
          <a:p>
            <a:r>
              <a:rPr lang="en-US" b="1" dirty="0" smtClean="0"/>
              <a:t>3. Economic Patterns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87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-13999"/>
            <a:ext cx="5105400" cy="2868168"/>
          </a:xfrm>
        </p:spPr>
        <p:txBody>
          <a:bodyPr/>
          <a:lstStyle/>
          <a:p>
            <a:pPr algn="ctr"/>
            <a:r>
              <a:rPr lang="en-US" dirty="0" smtClean="0"/>
              <a:t>DEVELOPMENT OF PATTERNS IN RIVER VALLEYS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228600"/>
            <a:ext cx="5114778" cy="685800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/>
              <a:t>WHI 3b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95600"/>
            <a:ext cx="5334000" cy="399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025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Cradles of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Idea:</a:t>
            </a:r>
          </a:p>
          <a:p>
            <a:pPr lvl="1"/>
            <a:r>
              <a:rPr lang="en-US" dirty="0" smtClean="0"/>
              <a:t>River valleys were the “Cradles of Civilization.” Early civilizations made major contributions to social, political, and economic progress.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038600" cy="624840"/>
          </a:xfrm>
        </p:spPr>
        <p:txBody>
          <a:bodyPr>
            <a:normAutofit/>
          </a:bodyPr>
          <a:lstStyle/>
          <a:p>
            <a:r>
              <a:rPr lang="en-US" dirty="0" smtClean="0"/>
              <a:t>Social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886200" cy="5486400"/>
          </a:xfrm>
        </p:spPr>
        <p:txBody>
          <a:bodyPr/>
          <a:lstStyle/>
          <a:p>
            <a:r>
              <a:rPr lang="en-US" dirty="0" smtClean="0"/>
              <a:t>Hereditary rulers: Dynasties of kings &amp; pharaohs(Egypt)- based on family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1" y="0"/>
            <a:ext cx="4800600" cy="689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/>
            <a:r>
              <a:rPr lang="en-US" dirty="0" smtClean="0"/>
              <a:t>Social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038600" cy="4943784"/>
          </a:xfrm>
        </p:spPr>
        <p:txBody>
          <a:bodyPr>
            <a:normAutofit/>
          </a:bodyPr>
          <a:lstStyle/>
          <a:p>
            <a:r>
              <a:rPr lang="en-US" dirty="0" smtClean="0"/>
              <a:t>Strict and rigid social class system</a:t>
            </a:r>
          </a:p>
          <a:p>
            <a:r>
              <a:rPr lang="en-US" dirty="0" smtClean="0"/>
              <a:t>Government and priests on top, slaves on the bottom</a:t>
            </a:r>
          </a:p>
          <a:p>
            <a:r>
              <a:rPr lang="en-US" dirty="0" smtClean="0"/>
              <a:t>Slavery is accepted</a:t>
            </a:r>
            <a:endParaRPr lang="en-US" dirty="0"/>
          </a:p>
        </p:txBody>
      </p:sp>
      <p:pic>
        <p:nvPicPr>
          <p:cNvPr id="4" name="Content Placeholder 4" descr="socialpyrami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95400"/>
            <a:ext cx="4490238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political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4846320"/>
          </a:xfrm>
        </p:spPr>
        <p:txBody>
          <a:bodyPr/>
          <a:lstStyle/>
          <a:p>
            <a:r>
              <a:rPr lang="en-US" dirty="0" smtClean="0"/>
              <a:t>World’s first organized governments (states)</a:t>
            </a:r>
          </a:p>
          <a:p>
            <a:pPr lvl="1"/>
            <a:r>
              <a:rPr lang="en-US" dirty="0" smtClean="0"/>
              <a:t>First: City-States: a city that forms an independent state</a:t>
            </a:r>
            <a:endParaRPr lang="en-US" dirty="0"/>
          </a:p>
          <a:p>
            <a:pPr lvl="1"/>
            <a:r>
              <a:rPr lang="en-US" dirty="0" smtClean="0"/>
              <a:t>Next: Kingdom: a large state under control of a leader</a:t>
            </a:r>
          </a:p>
          <a:p>
            <a:pPr lvl="1"/>
            <a:r>
              <a:rPr lang="en-US" dirty="0" smtClean="0"/>
              <a:t>Finally: Empire: a group of states under the control of one leader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90231"/>
            <a:ext cx="3229035" cy="24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17397"/>
            <a:ext cx="1295400" cy="274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114801"/>
            <a:ext cx="37959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701040"/>
          </a:xfrm>
        </p:spPr>
        <p:txBody>
          <a:bodyPr/>
          <a:lstStyle/>
          <a:p>
            <a:pPr algn="ctr"/>
            <a:r>
              <a:rPr lang="en-US" dirty="0"/>
              <a:t>political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352044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Centralized government</a:t>
            </a:r>
            <a:endParaRPr lang="en-US" dirty="0"/>
          </a:p>
          <a:p>
            <a:pPr lvl="1"/>
            <a:r>
              <a:rPr lang="en-US" dirty="0" smtClean="0"/>
              <a:t>based on ultimate &amp; religious authority</a:t>
            </a:r>
          </a:p>
          <a:p>
            <a:pPr lvl="1"/>
            <a:r>
              <a:rPr lang="en-US" dirty="0" smtClean="0"/>
              <a:t>Ex: Egypt’s Pharaoh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2442-pharaoh-005-qpri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2400" y="1524000"/>
            <a:ext cx="4970264" cy="397621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701040"/>
          </a:xfrm>
        </p:spPr>
        <p:txBody>
          <a:bodyPr/>
          <a:lstStyle/>
          <a:p>
            <a:pPr algn="ctr"/>
            <a:r>
              <a:rPr lang="en-US" dirty="0" smtClean="0"/>
              <a:t>JUST DO IT </a:t>
            </a:r>
            <a:r>
              <a:rPr lang="en-US" dirty="0" smtClean="0"/>
              <a:t>#2 </a:t>
            </a:r>
            <a:r>
              <a:rPr lang="en-US" dirty="0" smtClean="0"/>
              <a:t>9/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7" y="914400"/>
            <a:ext cx="7543800" cy="4846320"/>
          </a:xfrm>
        </p:spPr>
        <p:txBody>
          <a:bodyPr/>
          <a:lstStyle/>
          <a:p>
            <a:r>
              <a:rPr lang="en-US" sz="3200" b="1" dirty="0" smtClean="0"/>
              <a:t>Create a list of 3 advantages and 3 disadvantages that come with living near a river.</a:t>
            </a:r>
            <a:endParaRPr lang="en-US" sz="32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52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048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political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7543800" cy="5039833"/>
          </a:xfrm>
        </p:spPr>
        <p:txBody>
          <a:bodyPr>
            <a:normAutofit/>
          </a:bodyPr>
          <a:lstStyle/>
          <a:p>
            <a:r>
              <a:rPr lang="en-US" dirty="0" smtClean="0"/>
              <a:t>Hammurabi &amp; his code:</a:t>
            </a:r>
          </a:p>
          <a:p>
            <a:pPr lvl="1"/>
            <a:r>
              <a:rPr lang="en-US" dirty="0" smtClean="0"/>
              <a:t>Babylon run by a ruler named Hammurabi</a:t>
            </a:r>
          </a:p>
          <a:p>
            <a:pPr lvl="1"/>
            <a:r>
              <a:rPr lang="en-US" dirty="0" smtClean="0"/>
              <a:t>Established world’s first written law</a:t>
            </a:r>
          </a:p>
          <a:p>
            <a:pPr lvl="1"/>
            <a:r>
              <a:rPr lang="en-US" dirty="0" smtClean="0"/>
              <a:t>“eye for an eye” principle</a:t>
            </a:r>
          </a:p>
        </p:txBody>
      </p:sp>
      <p:pic>
        <p:nvPicPr>
          <p:cNvPr id="6" name="Content Placeholder 5" descr="babylon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88595"/>
            <a:ext cx="4969782" cy="3769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777240"/>
          </a:xfrm>
        </p:spPr>
        <p:txBody>
          <a:bodyPr/>
          <a:lstStyle/>
          <a:p>
            <a:r>
              <a:rPr lang="en-US" dirty="0" smtClean="0"/>
              <a:t>Some of Hammurabi’s Laws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 man puts out the eye of a patrician, his eye shall be put out.</a:t>
            </a:r>
          </a:p>
          <a:p>
            <a:r>
              <a:rPr lang="en-US" dirty="0" smtClean="0"/>
              <a:t>If a man knocks the teeth out of another man, his own teeth will be knocked out.</a:t>
            </a:r>
          </a:p>
          <a:p>
            <a:r>
              <a:rPr lang="en-US" dirty="0" smtClean="0"/>
              <a:t>If a son strikes his father, his hands shall be hewn off.</a:t>
            </a:r>
          </a:p>
          <a:p>
            <a:r>
              <a:rPr lang="en-US" dirty="0" smtClean="0"/>
              <a:t>If a freeborn man strikes the body of another freeborn man of equal rank, he shall pay one gold mina.</a:t>
            </a:r>
          </a:p>
          <a:p>
            <a:r>
              <a:rPr lang="en-US" dirty="0" smtClean="0"/>
              <a:t>If the slave of a freed man strikes the body of a freed man, his ear shall be cut off.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624840"/>
          </a:xfrm>
        </p:spPr>
        <p:txBody>
          <a:bodyPr/>
          <a:lstStyle/>
          <a:p>
            <a:pPr algn="ctr"/>
            <a:r>
              <a:rPr lang="en-US" dirty="0"/>
              <a:t>political patterns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066800"/>
            <a:ext cx="397764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The Ten Commandments:</a:t>
            </a:r>
          </a:p>
          <a:p>
            <a:pPr lvl="1"/>
            <a:r>
              <a:rPr lang="en-US" dirty="0" smtClean="0"/>
              <a:t>Basis of civil and religious law for Hebrews</a:t>
            </a:r>
          </a:p>
          <a:p>
            <a:r>
              <a:rPr lang="en-US" dirty="0" smtClean="0"/>
              <a:t>New Covenant(deal) with God</a:t>
            </a:r>
          </a:p>
          <a:p>
            <a:pPr lvl="1"/>
            <a:r>
              <a:rPr lang="en-US" dirty="0" smtClean="0"/>
              <a:t>Hebrews obey the Ten Commandments, God protects Hebrews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77746" y="1752600"/>
            <a:ext cx="4775199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08" y="228601"/>
            <a:ext cx="9119592" cy="641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Class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Using page 32 and your </a:t>
            </a:r>
            <a:r>
              <a:rPr lang="en-US" b="1" dirty="0" err="1" smtClean="0"/>
              <a:t>Ipad</a:t>
            </a:r>
            <a:r>
              <a:rPr lang="en-US" b="1" dirty="0" smtClean="0"/>
              <a:t>, create a poster for Hammurabi’s Code of Law that illustrates at least 5 of his laws.  You can use colored pencils to make </a:t>
            </a:r>
            <a:r>
              <a:rPr lang="en-US" b="1" smtClean="0"/>
              <a:t>it more creative.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886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701040"/>
          </a:xfrm>
        </p:spPr>
        <p:txBody>
          <a:bodyPr/>
          <a:lstStyle/>
          <a:p>
            <a:pPr algn="ctr"/>
            <a:r>
              <a:rPr lang="en-US" dirty="0" smtClean="0"/>
              <a:t>Economic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800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Once man moved away from making his tools with stone, he turned to metal</a:t>
            </a:r>
          </a:p>
          <a:p>
            <a:r>
              <a:rPr lang="en-US" dirty="0" smtClean="0"/>
              <a:t>Iron and bronze were used in the first metal tools and weapons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352800"/>
            <a:ext cx="39392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72390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Economic patterns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4846320"/>
          </a:xfrm>
        </p:spPr>
        <p:txBody>
          <a:bodyPr/>
          <a:lstStyle/>
          <a:p>
            <a:r>
              <a:rPr lang="en-US" dirty="0" smtClean="0"/>
              <a:t>Better tools, farm equipment like plows, and irrigation all led to more productive farms</a:t>
            </a:r>
          </a:p>
          <a:p>
            <a:r>
              <a:rPr lang="en-US" dirty="0" smtClean="0"/>
              <a:t>created a larger food source(agricultural surplus)</a:t>
            </a:r>
          </a:p>
          <a:p>
            <a:r>
              <a:rPr lang="en-US" dirty="0" smtClean="0"/>
              <a:t>Began to increase human population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1" y="3557951"/>
            <a:ext cx="3337089" cy="330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5050" y="3505200"/>
            <a:ext cx="448084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pPr algn="ctr"/>
            <a:r>
              <a:rPr lang="en-US" dirty="0"/>
              <a:t>Economic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38600" cy="4846320"/>
          </a:xfrm>
        </p:spPr>
        <p:txBody>
          <a:bodyPr/>
          <a:lstStyle/>
          <a:p>
            <a:r>
              <a:rPr lang="en-US" dirty="0" smtClean="0"/>
              <a:t>First cities developed:</a:t>
            </a:r>
          </a:p>
          <a:p>
            <a:r>
              <a:rPr lang="en-US" dirty="0" smtClean="0"/>
              <a:t>Within Mesopotamia lies a region called Sumer</a:t>
            </a:r>
          </a:p>
          <a:p>
            <a:r>
              <a:rPr lang="en-US" dirty="0" smtClean="0"/>
              <a:t>Large ancient cities in Sumer include Ur, </a:t>
            </a:r>
            <a:r>
              <a:rPr lang="en-US" dirty="0" err="1" smtClean="0"/>
              <a:t>Uruk</a:t>
            </a:r>
            <a:r>
              <a:rPr lang="en-US" dirty="0" smtClean="0"/>
              <a:t> and Nippur</a:t>
            </a:r>
          </a:p>
        </p:txBody>
      </p:sp>
      <p:pic>
        <p:nvPicPr>
          <p:cNvPr id="4" name="Content Placeholder 4" descr="Su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383" y="1295400"/>
            <a:ext cx="4612592" cy="457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853440"/>
          </a:xfrm>
        </p:spPr>
        <p:txBody>
          <a:bodyPr/>
          <a:lstStyle/>
          <a:p>
            <a:pPr algn="ctr"/>
            <a:r>
              <a:rPr lang="en-US" dirty="0"/>
              <a:t>Economic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4846320"/>
          </a:xfrm>
        </p:spPr>
        <p:txBody>
          <a:bodyPr/>
          <a:lstStyle/>
          <a:p>
            <a:r>
              <a:rPr lang="en-US" dirty="0" smtClean="0"/>
              <a:t>Slavery:</a:t>
            </a:r>
          </a:p>
          <a:p>
            <a:r>
              <a:rPr lang="en-US" dirty="0" smtClean="0"/>
              <a:t>Ancient slavery was common and accepted</a:t>
            </a:r>
          </a:p>
          <a:p>
            <a:r>
              <a:rPr lang="en-US" dirty="0" smtClean="0"/>
              <a:t>It is NOT based on race </a:t>
            </a:r>
          </a:p>
          <a:p>
            <a:r>
              <a:rPr lang="en-US" dirty="0" smtClean="0"/>
              <a:t>The losing soldiers of war were taken as slaves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777240"/>
          </a:xfrm>
        </p:spPr>
        <p:txBody>
          <a:bodyPr/>
          <a:lstStyle/>
          <a:p>
            <a:pPr algn="ctr"/>
            <a:r>
              <a:rPr lang="en-US" dirty="0"/>
              <a:t>Economic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2743200"/>
          </a:xfrm>
        </p:spPr>
        <p:txBody>
          <a:bodyPr/>
          <a:lstStyle/>
          <a:p>
            <a:r>
              <a:rPr lang="en-US" dirty="0" smtClean="0"/>
              <a:t>Sea Trade:</a:t>
            </a:r>
          </a:p>
          <a:p>
            <a:r>
              <a:rPr lang="en-US" dirty="0" smtClean="0"/>
              <a:t>Man branches out and begin to trade over rivers </a:t>
            </a:r>
          </a:p>
          <a:p>
            <a:r>
              <a:rPr lang="en-US" dirty="0" smtClean="0"/>
              <a:t>The Phoenicians set up a vast trading empire all around the Mediterranean Sea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74755"/>
            <a:ext cx="6553200" cy="328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-13999"/>
            <a:ext cx="5105400" cy="2868168"/>
          </a:xfrm>
        </p:spPr>
        <p:txBody>
          <a:bodyPr/>
          <a:lstStyle/>
          <a:p>
            <a:pPr algn="ctr"/>
            <a:r>
              <a:rPr lang="en-US" dirty="0" smtClean="0"/>
              <a:t>River valley Civilizations 3500-500 B.C.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228600"/>
            <a:ext cx="5114778" cy="685800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/>
              <a:t>WHI 3a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95600"/>
            <a:ext cx="5334000" cy="399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8200"/>
          </a:xfrm>
        </p:spPr>
        <p:txBody>
          <a:bodyPr/>
          <a:lstStyle/>
          <a:p>
            <a:r>
              <a:rPr lang="en-US" dirty="0" smtClean="0"/>
              <a:t>RIVER VALLEY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019984"/>
          </a:xfrm>
        </p:spPr>
        <p:txBody>
          <a:bodyPr>
            <a:normAutofit/>
          </a:bodyPr>
          <a:lstStyle/>
          <a:p>
            <a:r>
              <a:rPr lang="en-US" dirty="0" smtClean="0"/>
              <a:t>first permanent settlements created during the Neolithic Era (New Stone Age)</a:t>
            </a:r>
          </a:p>
          <a:p>
            <a:r>
              <a:rPr lang="en-US" dirty="0" smtClean="0"/>
              <a:t>rivers provided settlements with access to water, fertile soil for crops, and protection from enemies(nomadic people)</a:t>
            </a:r>
          </a:p>
        </p:txBody>
      </p:sp>
      <p:pic>
        <p:nvPicPr>
          <p:cNvPr id="4" name="Content Placeholder 3" descr="ancient-river-valley-civiliz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8199"/>
            <a:ext cx="6019800" cy="3739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77240"/>
          </a:xfrm>
        </p:spPr>
        <p:txBody>
          <a:bodyPr/>
          <a:lstStyle/>
          <a:p>
            <a:pPr algn="ctr"/>
            <a:r>
              <a:rPr lang="en-US" b="0" dirty="0" smtClean="0"/>
              <a:t>JUST DO IT #1 </a:t>
            </a:r>
            <a:r>
              <a:rPr lang="en-US" b="0" dirty="0"/>
              <a:t>2</a:t>
            </a:r>
            <a:r>
              <a:rPr lang="en-US" b="0" dirty="0" smtClean="0"/>
              <a:t>/12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</p:spPr>
        <p:txBody>
          <a:bodyPr/>
          <a:lstStyle/>
          <a:p>
            <a:r>
              <a:rPr lang="en-US" b="1" dirty="0" smtClean="0"/>
              <a:t>Match each characteristic with one of the following civilizations: Mesopotamia, Egypt, India, China</a:t>
            </a:r>
          </a:p>
          <a:p>
            <a:endParaRPr lang="en-US" b="1" dirty="0"/>
          </a:p>
          <a:p>
            <a:r>
              <a:rPr lang="en-US" b="1" dirty="0" smtClean="0"/>
              <a:t>Nile River			-Hinduism	</a:t>
            </a:r>
          </a:p>
          <a:p>
            <a:r>
              <a:rPr lang="en-US" b="1" dirty="0" smtClean="0"/>
              <a:t>Tigris River		-Mohenjo-Daro	</a:t>
            </a:r>
          </a:p>
          <a:p>
            <a:r>
              <a:rPr lang="en-US" b="1" dirty="0" smtClean="0"/>
              <a:t>Euphrates River		-Confucianism</a:t>
            </a:r>
          </a:p>
          <a:p>
            <a:r>
              <a:rPr lang="en-US" b="1" dirty="0" smtClean="0"/>
              <a:t>Huang He River		-Polytheism</a:t>
            </a:r>
          </a:p>
          <a:p>
            <a:r>
              <a:rPr lang="en-US" b="1" dirty="0" smtClean="0"/>
              <a:t>Pharaohs			-Taoism</a:t>
            </a:r>
          </a:p>
          <a:p>
            <a:r>
              <a:rPr lang="en-US" b="1" dirty="0" smtClean="0"/>
              <a:t>Cuneiform		-</a:t>
            </a:r>
            <a:r>
              <a:rPr lang="en-US" b="1" dirty="0" err="1" smtClean="0"/>
              <a:t>Harappan</a:t>
            </a:r>
            <a:r>
              <a:rPr lang="en-US" b="1" dirty="0" smtClean="0"/>
              <a:t>	</a:t>
            </a:r>
          </a:p>
          <a:p>
            <a:r>
              <a:rPr lang="en-US" b="1" dirty="0" smtClean="0"/>
              <a:t>Hieroglyphics		-Fertile Crescent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240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484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RIVER VALLEY CIVILIZATIONS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76600"/>
            <a:ext cx="4876800" cy="36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0" y="838200"/>
            <a:ext cx="8001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There are four major ancient river valley </a:t>
            </a:r>
            <a:r>
              <a:rPr lang="en-US" sz="2600" dirty="0" smtClean="0"/>
              <a:t>civilizations:</a:t>
            </a:r>
          </a:p>
          <a:p>
            <a:pPr lvl="1"/>
            <a:r>
              <a:rPr lang="en-US" sz="2600" dirty="0" smtClean="0"/>
              <a:t>-Mesopotamia (Tigris and Euphrates River Valleys)</a:t>
            </a:r>
          </a:p>
          <a:p>
            <a:pPr lvl="1"/>
            <a:r>
              <a:rPr lang="en-US" sz="2600" dirty="0" smtClean="0"/>
              <a:t>-Egypt </a:t>
            </a:r>
            <a:r>
              <a:rPr lang="en-US" sz="2600" dirty="0"/>
              <a:t>(Nile </a:t>
            </a:r>
            <a:r>
              <a:rPr lang="en-US" sz="2600" dirty="0" smtClean="0"/>
              <a:t>River Valley &amp; Nile Delta)</a:t>
            </a:r>
            <a:endParaRPr lang="en-US" sz="2600" dirty="0"/>
          </a:p>
          <a:p>
            <a:pPr lvl="1"/>
            <a:r>
              <a:rPr lang="en-US" sz="2600" dirty="0" smtClean="0"/>
              <a:t>-India </a:t>
            </a:r>
            <a:r>
              <a:rPr lang="en-US" sz="2600" dirty="0"/>
              <a:t>(Indus </a:t>
            </a:r>
            <a:r>
              <a:rPr lang="en-US" sz="2600" dirty="0" smtClean="0"/>
              <a:t>River Valley)</a:t>
            </a:r>
            <a:endParaRPr lang="en-US" sz="2600" dirty="0"/>
          </a:p>
          <a:p>
            <a:pPr lvl="1"/>
            <a:r>
              <a:rPr lang="en-US" sz="2600" dirty="0" smtClean="0"/>
              <a:t>-China </a:t>
            </a:r>
            <a:r>
              <a:rPr lang="en-US" sz="2600" dirty="0"/>
              <a:t>(</a:t>
            </a:r>
            <a:r>
              <a:rPr lang="en-US" sz="2600" dirty="0" smtClean="0"/>
              <a:t>Huang He River Valley)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42048" cy="1143000"/>
          </a:xfrm>
        </p:spPr>
        <p:txBody>
          <a:bodyPr/>
          <a:lstStyle/>
          <a:p>
            <a:r>
              <a:rPr lang="en-US" sz="4000" dirty="0"/>
              <a:t>RIVER VALLEY CIVILIZATIONS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Rivers</a:t>
            </a:r>
            <a:r>
              <a:rPr lang="en-US" dirty="0"/>
              <a:t> </a:t>
            </a:r>
            <a:r>
              <a:rPr lang="en-US" dirty="0" smtClean="0"/>
              <a:t>offer rich soil and irrigation water for agriculture</a:t>
            </a:r>
          </a:p>
          <a:p>
            <a:r>
              <a:rPr lang="en-US" dirty="0" smtClean="0"/>
              <a:t>Also</a:t>
            </a:r>
            <a:r>
              <a:rPr lang="en-US" dirty="0"/>
              <a:t> </a:t>
            </a:r>
            <a:r>
              <a:rPr lang="en-US" dirty="0" smtClean="0"/>
              <a:t>in locations easily protected from invasions by nomads</a:t>
            </a:r>
          </a:p>
          <a:p>
            <a:r>
              <a:rPr lang="en-US" dirty="0" smtClean="0"/>
              <a:t>Known as the “Cradles of Civilization”</a:t>
            </a:r>
          </a:p>
        </p:txBody>
      </p:sp>
      <p:pic>
        <p:nvPicPr>
          <p:cNvPr id="7" name="Content Placeholder 5" descr="nile-river-0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905000"/>
            <a:ext cx="4343400" cy="32575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EARLY CIVILIZATIONS 2000-500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416"/>
            <a:ext cx="7543800" cy="4846320"/>
          </a:xfrm>
        </p:spPr>
        <p:txBody>
          <a:bodyPr/>
          <a:lstStyle/>
          <a:p>
            <a:r>
              <a:rPr lang="en-US" dirty="0" smtClean="0"/>
              <a:t>Hebrews(Jews): </a:t>
            </a:r>
          </a:p>
          <a:p>
            <a:r>
              <a:rPr lang="en-US" dirty="0" smtClean="0"/>
              <a:t>settled between the Mediterranean Sea and the Jordan River Valley (part of Fertile Crescent in Southwest Asia).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35020"/>
            <a:ext cx="5859265" cy="342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2390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OTHER EARLY CIVILIZATIONS 2000-500 B.C.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Phoenicians:</a:t>
            </a:r>
          </a:p>
          <a:p>
            <a:r>
              <a:rPr lang="en-US" dirty="0" smtClean="0"/>
              <a:t> </a:t>
            </a:r>
            <a:r>
              <a:rPr lang="en-US" dirty="0"/>
              <a:t>settled along the Mediterranean coast (part of Fertile Crescent in Southwest Asia).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00821"/>
            <a:ext cx="5400675" cy="405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6244</TotalTime>
  <Words>835</Words>
  <Application>Microsoft Macintosh PowerPoint</Application>
  <PresentationFormat>On-screen Show (4:3)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Opulent</vt:lpstr>
      <vt:lpstr>JUST DO IT #5 9/14</vt:lpstr>
      <vt:lpstr>JUST DO IT #2 9/13</vt:lpstr>
      <vt:lpstr>River valley Civilizations 3500-500 B.C.</vt:lpstr>
      <vt:lpstr>RIVER VALLEY CIVILIZATIONS</vt:lpstr>
      <vt:lpstr>JUST DO IT #1 2/12</vt:lpstr>
      <vt:lpstr>RIVER VALLEY CIVILIZATIONS</vt:lpstr>
      <vt:lpstr>RIVER VALLEY CIVILIZATIONS</vt:lpstr>
      <vt:lpstr>OTHER EARLY CIVILIZATIONS 2000-500 B.C.</vt:lpstr>
      <vt:lpstr>OTHER EARLY CIVILIZATIONS 2000-500 B.C.</vt:lpstr>
      <vt:lpstr>OTHER EARLY CIVILIZATIONS 2000-500 B.C.</vt:lpstr>
      <vt:lpstr>JUST DO IT #1 9/15</vt:lpstr>
      <vt:lpstr>JUST DO IT #3 9/18</vt:lpstr>
      <vt:lpstr>IN CLASS Assignment</vt:lpstr>
      <vt:lpstr>DEVELOPMENT OF PATTERNS IN RIVER VALLEYS</vt:lpstr>
      <vt:lpstr>Cradles of Civilization</vt:lpstr>
      <vt:lpstr>Social Patterns</vt:lpstr>
      <vt:lpstr>Social Patterns</vt:lpstr>
      <vt:lpstr>political patterns</vt:lpstr>
      <vt:lpstr>political patterns</vt:lpstr>
      <vt:lpstr>political patterns</vt:lpstr>
      <vt:lpstr>Some of Hammurabi’s Laws</vt:lpstr>
      <vt:lpstr>political patterns</vt:lpstr>
      <vt:lpstr>PowerPoint Presentation</vt:lpstr>
      <vt:lpstr>In Class Assignment</vt:lpstr>
      <vt:lpstr>Economic patterns</vt:lpstr>
      <vt:lpstr>Economic patterns</vt:lpstr>
      <vt:lpstr>Economic patterns</vt:lpstr>
      <vt:lpstr>Economic patterns</vt:lpstr>
      <vt:lpstr>Economic patterns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valley Civilizations</dc:title>
  <dc:creator>winxp</dc:creator>
  <cp:lastModifiedBy>Todd Kessler</cp:lastModifiedBy>
  <cp:revision>123</cp:revision>
  <cp:lastPrinted>2016-02-11T13:52:29Z</cp:lastPrinted>
  <dcterms:created xsi:type="dcterms:W3CDTF">2014-02-04T14:11:27Z</dcterms:created>
  <dcterms:modified xsi:type="dcterms:W3CDTF">2017-09-13T17:16:53Z</dcterms:modified>
</cp:coreProperties>
</file>