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1"/>
  </p:notesMasterIdLst>
  <p:handoutMasterIdLst>
    <p:handoutMasterId r:id="rId22"/>
  </p:handoutMasterIdLst>
  <p:sldIdLst>
    <p:sldId id="316" r:id="rId2"/>
    <p:sldId id="328" r:id="rId3"/>
    <p:sldId id="325" r:id="rId4"/>
    <p:sldId id="327" r:id="rId5"/>
    <p:sldId id="314" r:id="rId6"/>
    <p:sldId id="292" r:id="rId7"/>
    <p:sldId id="315" r:id="rId8"/>
    <p:sldId id="313" r:id="rId9"/>
    <p:sldId id="284" r:id="rId10"/>
    <p:sldId id="322" r:id="rId11"/>
    <p:sldId id="317" r:id="rId12"/>
    <p:sldId id="288" r:id="rId13"/>
    <p:sldId id="289" r:id="rId14"/>
    <p:sldId id="318" r:id="rId15"/>
    <p:sldId id="319" r:id="rId16"/>
    <p:sldId id="320" r:id="rId17"/>
    <p:sldId id="326" r:id="rId18"/>
    <p:sldId id="321" r:id="rId19"/>
    <p:sldId id="323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dd" initials="T" lastIdx="1" clrIdx="0">
    <p:extLst>
      <p:ext uri="{19B8F6BF-5375-455C-9EA6-DF929625EA0E}">
        <p15:presenceInfo xmlns="" xmlns:p15="http://schemas.microsoft.com/office/powerpoint/2012/main" userId="T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8463A-A2EE-234D-84D6-A7254ED0824D}" type="datetimeFigureOut">
              <a:rPr lang="en-US" smtClean="0"/>
              <a:t>3/21/16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A0946-CA20-1F4E-8745-58B4A18AF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54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26553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959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205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205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046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83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83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8306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830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830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8306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783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620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620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620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00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00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400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895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620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6245" y="1704684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1800"/>
            </a:lvl1pPr>
            <a:lvl2pPr rtl="0">
              <a:buNone/>
              <a:defRPr sz="1800"/>
            </a:lvl2pPr>
            <a:lvl3pPr rtl="0">
              <a:buNone/>
              <a:defRPr sz="18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4648200" y="1704684"/>
            <a:ext cx="4038599" cy="48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buNone/>
              <a:defRPr sz="1800"/>
            </a:lvl1pPr>
            <a:lvl2pPr rtl="0">
              <a:buNone/>
              <a:defRPr sz="1800"/>
            </a:lvl2pPr>
            <a:lvl3pPr rtl="0">
              <a:buNone/>
              <a:defRPr sz="1800"/>
            </a:lvl3pPr>
            <a:lvl4pPr rtl="0">
              <a:buNone/>
              <a:defRPr sz="1800"/>
            </a:lvl4pPr>
            <a:lvl5pPr rtl="0">
              <a:buNone/>
              <a:defRPr sz="1800"/>
            </a:lvl5pPr>
            <a:lvl6pPr rtl="0">
              <a:buNone/>
              <a:defRPr sz="1800"/>
            </a:lvl6pPr>
            <a:lvl7pPr rtl="0">
              <a:buNone/>
              <a:defRPr sz="1800"/>
            </a:lvl7pPr>
            <a:lvl8pPr rtl="0">
              <a:buNone/>
              <a:defRPr sz="1800"/>
            </a:lvl8pPr>
            <a:lvl9pPr rtl="0">
              <a:buNone/>
              <a:defRPr sz="1800"/>
            </a:lvl9pPr>
          </a:lstStyle>
          <a:p>
            <a:endParaRPr/>
          </a:p>
        </p:txBody>
      </p:sp>
      <p:grpSp>
        <p:nvGrpSpPr>
          <p:cNvPr id="74" name="Shape 74"/>
          <p:cNvGrpSpPr/>
          <p:nvPr/>
        </p:nvGrpSpPr>
        <p:grpSpPr>
          <a:xfrm>
            <a:off x="-13" y="-12188"/>
            <a:ext cx="8005727" cy="1612601"/>
            <a:chOff x="-13" y="-12187"/>
            <a:chExt cx="8005727" cy="1161900"/>
          </a:xfrm>
        </p:grpSpPr>
        <p:sp>
          <p:nvSpPr>
            <p:cNvPr id="75" name="Shape 75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buNone/>
              <a:defRPr>
                <a:solidFill>
                  <a:schemeClr val="lt1"/>
                </a:solidFill>
              </a:defRPr>
            </a:lvl1pPr>
            <a:lvl2pPr algn="l" rtl="0">
              <a:buNone/>
              <a:defRPr>
                <a:solidFill>
                  <a:schemeClr val="lt1"/>
                </a:solidFill>
              </a:defRPr>
            </a:lvl2pPr>
            <a:lvl3pPr algn="l" rtl="0">
              <a:buNone/>
              <a:defRPr>
                <a:solidFill>
                  <a:schemeClr val="lt1"/>
                </a:solidFill>
              </a:defRPr>
            </a:lvl3pPr>
            <a:lvl4pPr algn="l" rtl="0">
              <a:buNone/>
              <a:defRPr>
                <a:solidFill>
                  <a:schemeClr val="lt1"/>
                </a:solidFill>
              </a:defRPr>
            </a:lvl4pPr>
            <a:lvl5pPr algn="l" rtl="0">
              <a:buNone/>
              <a:defRPr>
                <a:solidFill>
                  <a:schemeClr val="lt1"/>
                </a:solidFill>
              </a:defRPr>
            </a:lvl5pPr>
            <a:lvl6pPr algn="l" rtl="0">
              <a:buNone/>
              <a:defRPr>
                <a:solidFill>
                  <a:schemeClr val="lt1"/>
                </a:solidFill>
              </a:defRPr>
            </a:lvl6pPr>
            <a:lvl7pPr algn="l" rtl="0">
              <a:buNone/>
              <a:defRPr>
                <a:solidFill>
                  <a:schemeClr val="lt1"/>
                </a:solidFill>
              </a:defRPr>
            </a:lvl7pPr>
            <a:lvl8pPr algn="l" rtl="0">
              <a:buNone/>
              <a:defRPr>
                <a:solidFill>
                  <a:schemeClr val="lt1"/>
                </a:solidFill>
              </a:defRPr>
            </a:lvl8pPr>
            <a:lvl9pPr algn="l" rtl="0"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Shape 60"/>
          <p:cNvGrpSpPr/>
          <p:nvPr/>
        </p:nvGrpSpPr>
        <p:grpSpPr>
          <a:xfrm>
            <a:off x="-11" y="1334226"/>
            <a:ext cx="7314320" cy="4116299"/>
            <a:chOff x="-11" y="1378676"/>
            <a:chExt cx="7314320" cy="4116299"/>
          </a:xfrm>
        </p:grpSpPr>
        <p:sp>
          <p:nvSpPr>
            <p:cNvPr id="61" name="Shape 61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685800" y="2266575"/>
            <a:ext cx="6400799" cy="13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685800" y="3600451"/>
            <a:ext cx="6400799" cy="9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52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68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94"/>
            <a:ext cx="3409812" cy="2810236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794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3" name="Shape 33"/>
          <p:cNvGrpSpPr/>
          <p:nvPr/>
        </p:nvGrpSpPr>
        <p:grpSpPr>
          <a:xfrm rot="10800000">
            <a:off x="5734187" y="4047858"/>
            <a:ext cx="3409812" cy="2810236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w="12700" cap="flat">
              <a:solidFill>
                <a:srgbClr val="B7CCE4">
                  <a:alpha val="5372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2266575"/>
            <a:ext cx="6400799" cy="10100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Impacts of Military Conquests</a:t>
            </a:r>
            <a:endParaRPr lang="en" b="1" dirty="0"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85800" y="1143000"/>
            <a:ext cx="6400799" cy="9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3000" b="1" dirty="0" smtClean="0"/>
              <a:t>WHI 6e</a:t>
            </a:r>
            <a:endParaRPr lang="en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" y="4114800"/>
            <a:ext cx="88001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4837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52400" y="1704684"/>
            <a:ext cx="8991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3200" dirty="0" smtClean="0"/>
              <a:t>-Rome became ruled by 3 men </a:t>
            </a:r>
          </a:p>
          <a:p>
            <a:pPr lvl="0" rtl="0">
              <a:buNone/>
            </a:pPr>
            <a:r>
              <a:rPr lang="en-US" sz="3200" dirty="0" smtClean="0"/>
              <a:t>(the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Triumvirate)</a:t>
            </a:r>
          </a:p>
          <a:p>
            <a:pPr lvl="0" rtl="0">
              <a:buNone/>
            </a:pPr>
            <a:r>
              <a:rPr lang="en-US" sz="3200" dirty="0" smtClean="0"/>
              <a:t>	-</a:t>
            </a:r>
            <a:r>
              <a:rPr lang="en" sz="3200" dirty="0" smtClean="0"/>
              <a:t>Julius </a:t>
            </a:r>
            <a:r>
              <a:rPr lang="en" sz="3200" dirty="0"/>
              <a:t>Caesar: Patrician Senator and </a:t>
            </a:r>
            <a:r>
              <a:rPr lang="en" sz="3200" dirty="0" smtClean="0"/>
              <a:t>general</a:t>
            </a:r>
            <a:endParaRPr lang="en" sz="3200" dirty="0"/>
          </a:p>
          <a:p>
            <a:pPr lvl="0" rtl="0">
              <a:buNone/>
            </a:pPr>
            <a:r>
              <a:rPr lang="en" sz="3200" dirty="0"/>
              <a:t>	</a:t>
            </a:r>
            <a:r>
              <a:rPr lang="en-US" sz="3200" dirty="0" smtClean="0"/>
              <a:t>-</a:t>
            </a:r>
            <a:r>
              <a:rPr lang="en" sz="3200" dirty="0" smtClean="0"/>
              <a:t>Crassus</a:t>
            </a:r>
            <a:r>
              <a:rPr lang="en" sz="3200" dirty="0"/>
              <a:t>: </a:t>
            </a:r>
            <a:r>
              <a:rPr lang="en" sz="3200" dirty="0" smtClean="0"/>
              <a:t>rich </a:t>
            </a:r>
            <a:r>
              <a:rPr lang="en" sz="3200" dirty="0"/>
              <a:t>Roman </a:t>
            </a:r>
            <a:r>
              <a:rPr lang="en" sz="3200" dirty="0" smtClean="0"/>
              <a:t>general</a:t>
            </a:r>
            <a:endParaRPr lang="en-US" sz="3200" dirty="0"/>
          </a:p>
          <a:p>
            <a:pPr lvl="0" rtl="0">
              <a:buNone/>
            </a:pPr>
            <a:r>
              <a:rPr lang="en-US" sz="3200" dirty="0"/>
              <a:t>	</a:t>
            </a:r>
            <a:r>
              <a:rPr lang="en-US" sz="3200" dirty="0" smtClean="0"/>
              <a:t>-</a:t>
            </a:r>
            <a:r>
              <a:rPr lang="en" sz="3200" dirty="0" smtClean="0"/>
              <a:t>Pompey</a:t>
            </a:r>
            <a:r>
              <a:rPr lang="en" sz="3200" dirty="0"/>
              <a:t>: Roman general, frenemy to Caesar</a:t>
            </a:r>
          </a:p>
          <a:p>
            <a:endParaRPr dirty="0"/>
          </a:p>
          <a:p>
            <a:pPr>
              <a:buNone/>
            </a:pPr>
            <a:r>
              <a:rPr lang="en" sz="2300" dirty="0" smtClean="0"/>
              <a:t>	</a:t>
            </a:r>
            <a:endParaRPr lang="en" sz="2300" dirty="0"/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IMPERIAL MONARCHS</a:t>
            </a:r>
            <a:endParaRPr lang="en" b="1" dirty="0"/>
          </a:p>
        </p:txBody>
      </p:sp>
      <p:sp>
        <p:nvSpPr>
          <p:cNvPr id="292" name="Shape 292"/>
          <p:cNvSpPr/>
          <p:nvPr/>
        </p:nvSpPr>
        <p:spPr>
          <a:xfrm>
            <a:off x="1066800" y="4267200"/>
            <a:ext cx="1738926" cy="220264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3" name="Shape 293"/>
          <p:cNvSpPr/>
          <p:nvPr/>
        </p:nvSpPr>
        <p:spPr>
          <a:xfrm>
            <a:off x="4494844" y="4303886"/>
            <a:ext cx="1620785" cy="208949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94" name="Shape 294"/>
          <p:cNvSpPr/>
          <p:nvPr/>
        </p:nvSpPr>
        <p:spPr>
          <a:xfrm>
            <a:off x="7006150" y="4342425"/>
            <a:ext cx="1944311" cy="201241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95" name="Shape 295"/>
          <p:cNvSpPr txBox="1"/>
          <p:nvPr/>
        </p:nvSpPr>
        <p:spPr>
          <a:xfrm>
            <a:off x="1143000" y="6401701"/>
            <a:ext cx="1618800" cy="456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/>
              <a:t>Julius Caesar</a:t>
            </a:r>
          </a:p>
          <a:p>
            <a:endParaRPr dirty="0"/>
          </a:p>
        </p:txBody>
      </p:sp>
      <p:sp>
        <p:nvSpPr>
          <p:cNvPr id="296" name="Shape 296"/>
          <p:cNvSpPr txBox="1"/>
          <p:nvPr/>
        </p:nvSpPr>
        <p:spPr>
          <a:xfrm>
            <a:off x="4459175" y="6387075"/>
            <a:ext cx="2001600" cy="367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800"/>
              <a:t>Marcus Crassus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6934200" y="6364875"/>
            <a:ext cx="2116550" cy="412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800" dirty="0" err="1" smtClean="0"/>
              <a:t>Gnaeus</a:t>
            </a:r>
            <a:r>
              <a:rPr lang="en-US" sz="1800" dirty="0" smtClean="0"/>
              <a:t> </a:t>
            </a:r>
            <a:r>
              <a:rPr lang="en" sz="1800" dirty="0" smtClean="0"/>
              <a:t>Pompey</a:t>
            </a:r>
            <a:endParaRPr lang="en" sz="1800" dirty="0"/>
          </a:p>
        </p:txBody>
      </p:sp>
    </p:spTree>
    <p:extLst>
      <p:ext uri="{BB962C8B-B14F-4D97-AF65-F5344CB8AC3E}">
        <p14:creationId xmlns:p14="http://schemas.microsoft.com/office/powerpoint/2010/main" val="228916439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52400" y="1704684"/>
            <a:ext cx="8991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3200" dirty="0" smtClean="0"/>
              <a:t>-Crassus gets killed in battle</a:t>
            </a:r>
          </a:p>
          <a:p>
            <a:pPr lvl="0" rtl="0">
              <a:buNone/>
            </a:pPr>
            <a:r>
              <a:rPr lang="en-US" sz="3200" dirty="0" smtClean="0"/>
              <a:t>-Pompey flees from Caesar’s army &amp; is killed in</a:t>
            </a:r>
          </a:p>
          <a:p>
            <a:pPr lvl="0" rtl="0">
              <a:buNone/>
            </a:pPr>
            <a:r>
              <a:rPr lang="en-US" sz="3200" dirty="0" smtClean="0"/>
              <a:t>Egypt by the Pharaoh</a:t>
            </a:r>
          </a:p>
          <a:p>
            <a:pPr lvl="0" rtl="0">
              <a:buNone/>
            </a:pPr>
            <a:r>
              <a:rPr lang="en-US" sz="3200" dirty="0" smtClean="0"/>
              <a:t>-Caesar seizes power as consul &amp; dictator with</a:t>
            </a:r>
          </a:p>
          <a:p>
            <a:pPr lvl="0" rtl="0">
              <a:buNone/>
            </a:pPr>
            <a:r>
              <a:rPr lang="en-US" sz="3200" dirty="0" smtClean="0"/>
              <a:t>total control of Rome</a:t>
            </a:r>
            <a:r>
              <a:rPr lang="en" sz="2300" dirty="0" smtClean="0"/>
              <a:t>	</a:t>
            </a:r>
            <a:endParaRPr lang="en" sz="2300" dirty="0"/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IMPERIAL MONARCHS</a:t>
            </a:r>
            <a:endParaRPr lang="en" b="1" dirty="0"/>
          </a:p>
        </p:txBody>
      </p:sp>
      <p:sp>
        <p:nvSpPr>
          <p:cNvPr id="292" name="Shape 292"/>
          <p:cNvSpPr/>
          <p:nvPr/>
        </p:nvSpPr>
        <p:spPr>
          <a:xfrm>
            <a:off x="1066800" y="4267200"/>
            <a:ext cx="1738926" cy="220264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95" name="Shape 295"/>
          <p:cNvSpPr txBox="1"/>
          <p:nvPr/>
        </p:nvSpPr>
        <p:spPr>
          <a:xfrm>
            <a:off x="1143000" y="6401701"/>
            <a:ext cx="1618800" cy="4562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800" dirty="0"/>
              <a:t>Julius Caesar</a:t>
            </a:r>
          </a:p>
          <a:p>
            <a:endParaRPr dirty="0"/>
          </a:p>
        </p:txBody>
      </p:sp>
      <p:sp>
        <p:nvSpPr>
          <p:cNvPr id="10" name="Shape 304"/>
          <p:cNvSpPr/>
          <p:nvPr/>
        </p:nvSpPr>
        <p:spPr>
          <a:xfrm>
            <a:off x="4114800" y="3962400"/>
            <a:ext cx="5025971" cy="28929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9707788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0" y="1704684"/>
            <a:ext cx="8915399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/>
              <a:t>	</a:t>
            </a:r>
            <a:r>
              <a:rPr lang="en" sz="3200" dirty="0" smtClean="0"/>
              <a:t>Caesar</a:t>
            </a:r>
            <a:r>
              <a:rPr lang="en-US" sz="3200" dirty="0" smtClean="0"/>
              <a:t>’s rule as dictator was a </a:t>
            </a:r>
            <a:r>
              <a:rPr lang="en-US" sz="3200" b="1" dirty="0" smtClean="0"/>
              <a:t>G.R.A.V.E. </a:t>
            </a:r>
            <a:r>
              <a:rPr lang="en-US" sz="3200" dirty="0" smtClean="0"/>
              <a:t>concern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-</a:t>
            </a:r>
            <a:r>
              <a:rPr lang="en-US" sz="3200" b="1" dirty="0" smtClean="0"/>
              <a:t>G</a:t>
            </a:r>
            <a:r>
              <a:rPr lang="en-US" sz="3200" dirty="0" smtClean="0"/>
              <a:t>ave</a:t>
            </a:r>
            <a:r>
              <a:rPr lang="en" sz="3200" dirty="0" smtClean="0"/>
              <a:t> </a:t>
            </a:r>
            <a:r>
              <a:rPr lang="en" sz="3200" dirty="0"/>
              <a:t>away land</a:t>
            </a:r>
            <a:endParaRPr lang="en-US" sz="3200" dirty="0"/>
          </a:p>
          <a:p>
            <a:r>
              <a:rPr lang="en-US" sz="3200" dirty="0" smtClean="0"/>
              <a:t>	-</a:t>
            </a:r>
            <a:r>
              <a:rPr lang="en-US" sz="3200" b="1" dirty="0" smtClean="0"/>
              <a:t>R</a:t>
            </a:r>
            <a:r>
              <a:rPr lang="en" sz="3200" dirty="0" smtClean="0"/>
              <a:t>eform</a:t>
            </a:r>
            <a:r>
              <a:rPr lang="en-US" sz="3200" dirty="0" err="1" smtClean="0"/>
              <a:t>ed</a:t>
            </a:r>
            <a:r>
              <a:rPr lang="en-US" sz="3200" dirty="0" smtClean="0"/>
              <a:t>(changed) Rome’s</a:t>
            </a:r>
            <a:r>
              <a:rPr lang="en" sz="3200" dirty="0" smtClean="0"/>
              <a:t> </a:t>
            </a:r>
            <a:r>
              <a:rPr lang="en" sz="3200" dirty="0"/>
              <a:t>debt </a:t>
            </a:r>
            <a:endParaRPr lang="en-US" sz="3200" dirty="0"/>
          </a:p>
          <a:p>
            <a:pPr lvl="0" rtl="0">
              <a:buNone/>
            </a:pPr>
            <a:r>
              <a:rPr lang="en-US" sz="3200" dirty="0" smtClean="0"/>
              <a:t>	-</a:t>
            </a:r>
            <a:r>
              <a:rPr lang="en-US" sz="3200" b="1" dirty="0" smtClean="0"/>
              <a:t>A</a:t>
            </a:r>
            <a:r>
              <a:rPr lang="en-US" sz="3200" dirty="0" smtClean="0"/>
              <a:t>ssassinated by his friends</a:t>
            </a:r>
          </a:p>
          <a:p>
            <a:pPr lvl="0" rtl="0">
              <a:buNone/>
            </a:pPr>
            <a:r>
              <a:rPr lang="en-US" sz="3200" dirty="0" smtClean="0"/>
              <a:t>	-</a:t>
            </a:r>
            <a:r>
              <a:rPr lang="en-US" sz="3200" b="1" dirty="0" smtClean="0"/>
              <a:t>V</a:t>
            </a:r>
            <a:r>
              <a:rPr lang="en-US" sz="3200" dirty="0" smtClean="0"/>
              <a:t>ied for a new</a:t>
            </a:r>
            <a:r>
              <a:rPr lang="en" sz="3200" dirty="0" smtClean="0"/>
              <a:t> </a:t>
            </a:r>
            <a:r>
              <a:rPr lang="en" sz="3200" dirty="0"/>
              <a:t>tax </a:t>
            </a:r>
            <a:r>
              <a:rPr lang="en" sz="3200" dirty="0" smtClean="0"/>
              <a:t>code</a:t>
            </a:r>
            <a:endParaRPr lang="en-US" sz="3200" dirty="0" smtClean="0"/>
          </a:p>
          <a:p>
            <a:r>
              <a:rPr lang="en-US" sz="3200" dirty="0"/>
              <a:t>	</a:t>
            </a:r>
            <a:r>
              <a:rPr lang="en-US" sz="3200" dirty="0" smtClean="0"/>
              <a:t>-</a:t>
            </a:r>
            <a:r>
              <a:rPr lang="en-US" sz="3200" b="1" dirty="0" smtClean="0"/>
              <a:t>E</a:t>
            </a:r>
            <a:r>
              <a:rPr lang="en-US" sz="3200" dirty="0" smtClean="0"/>
              <a:t>stablished </a:t>
            </a:r>
            <a:r>
              <a:rPr lang="en" sz="3200" dirty="0"/>
              <a:t>a new calendar </a:t>
            </a:r>
            <a:endParaRPr lang="en-US" sz="3200" dirty="0"/>
          </a:p>
          <a:p>
            <a:pPr lvl="0" rtl="0">
              <a:buNone/>
            </a:pPr>
            <a:endParaRPr lang="en" sz="3200" dirty="0"/>
          </a:p>
        </p:txBody>
      </p:sp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b="1" dirty="0"/>
              <a:t>IMPERIAL MONARCHS</a:t>
            </a:r>
            <a:endParaRPr lang="en" dirty="0"/>
          </a:p>
        </p:txBody>
      </p:sp>
      <p:sp>
        <p:nvSpPr>
          <p:cNvPr id="324" name="Shape 324"/>
          <p:cNvSpPr/>
          <p:nvPr/>
        </p:nvSpPr>
        <p:spPr>
          <a:xfrm>
            <a:off x="5562600" y="4267200"/>
            <a:ext cx="3581400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0" y="1676400"/>
            <a:ext cx="8460900" cy="207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 smtClean="0"/>
              <a:t>	</a:t>
            </a:r>
            <a:r>
              <a:rPr lang="en-US" sz="2200" dirty="0" smtClean="0"/>
              <a:t>-</a:t>
            </a:r>
            <a:r>
              <a:rPr lang="en" sz="3200" dirty="0" smtClean="0"/>
              <a:t>a </a:t>
            </a:r>
            <a:r>
              <a:rPr lang="en" sz="3200" dirty="0"/>
              <a:t>small group of senators </a:t>
            </a:r>
            <a:r>
              <a:rPr lang="en" sz="3200" dirty="0" smtClean="0"/>
              <a:t>believed Caesar </a:t>
            </a:r>
            <a:r>
              <a:rPr lang="en" sz="3200" dirty="0"/>
              <a:t>had too much power </a:t>
            </a:r>
            <a:endParaRPr lang="en" sz="3200" dirty="0" smtClean="0"/>
          </a:p>
          <a:p>
            <a:r>
              <a:rPr lang="en" sz="3200" dirty="0"/>
              <a:t>	</a:t>
            </a:r>
            <a:r>
              <a:rPr lang="en" sz="3200" dirty="0" smtClean="0"/>
              <a:t>-led </a:t>
            </a:r>
            <a:r>
              <a:rPr lang="en" sz="3200" dirty="0"/>
              <a:t>by </a:t>
            </a:r>
            <a:r>
              <a:rPr lang="en" sz="3200" dirty="0" smtClean="0"/>
              <a:t>Brutus</a:t>
            </a:r>
            <a:r>
              <a:rPr lang="en" sz="3200" dirty="0"/>
              <a:t>, </a:t>
            </a:r>
            <a:r>
              <a:rPr lang="en-US" sz="3200" dirty="0" smtClean="0"/>
              <a:t>the gang surrounds Caesar &amp; stabs him to death(The Ides of March)</a:t>
            </a:r>
            <a:endParaRPr lang="en" sz="3200" dirty="0"/>
          </a:p>
          <a:p>
            <a:endParaRPr sz="2200" dirty="0"/>
          </a:p>
          <a:p>
            <a:endParaRPr dirty="0"/>
          </a:p>
          <a:p>
            <a:endParaRPr dirty="0"/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b="1" dirty="0"/>
              <a:t>IMPERIAL MONARCHS</a:t>
            </a:r>
            <a:endParaRPr lang="en" dirty="0"/>
          </a:p>
        </p:txBody>
      </p:sp>
      <p:sp>
        <p:nvSpPr>
          <p:cNvPr id="331" name="Shape 331"/>
          <p:cNvSpPr/>
          <p:nvPr/>
        </p:nvSpPr>
        <p:spPr>
          <a:xfrm>
            <a:off x="1371600" y="3928321"/>
            <a:ext cx="6238798" cy="2895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32" name="Shape 332"/>
          <p:cNvSpPr txBox="1"/>
          <p:nvPr/>
        </p:nvSpPr>
        <p:spPr>
          <a:xfrm>
            <a:off x="1295400" y="4724400"/>
            <a:ext cx="3266999" cy="3075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0" y="1676400"/>
            <a:ext cx="9144000" cy="207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 smtClean="0"/>
              <a:t>	</a:t>
            </a:r>
            <a:r>
              <a:rPr lang="en-US" sz="2200" dirty="0" smtClean="0"/>
              <a:t>-</a:t>
            </a:r>
            <a:r>
              <a:rPr lang="en" sz="3200" dirty="0" smtClean="0"/>
              <a:t>following Caesar’s death, the 2</a:t>
            </a:r>
            <a:r>
              <a:rPr lang="en" sz="3200" baseline="30000" dirty="0" smtClean="0"/>
              <a:t>nd</a:t>
            </a:r>
            <a:r>
              <a:rPr lang="en" sz="3200" dirty="0" smtClean="0"/>
              <a:t> Triumvirate formed</a:t>
            </a:r>
          </a:p>
          <a:p>
            <a:pPr marL="558800" lvl="1" indent="0"/>
            <a:r>
              <a:rPr lang="en" sz="3200" dirty="0" smtClean="0"/>
              <a:t>-</a:t>
            </a:r>
            <a:r>
              <a:rPr lang="en" sz="3200" dirty="0"/>
              <a:t>Octavian: Caesar's grand-nephew and heir</a:t>
            </a:r>
          </a:p>
          <a:p>
            <a:pPr marL="558800" lvl="1" indent="0"/>
            <a:r>
              <a:rPr lang="en-US" sz="3200" dirty="0" smtClean="0"/>
              <a:t>-</a:t>
            </a:r>
            <a:r>
              <a:rPr lang="en" sz="3200" dirty="0" smtClean="0"/>
              <a:t>Marc </a:t>
            </a:r>
            <a:r>
              <a:rPr lang="en" sz="3200" dirty="0"/>
              <a:t>Antony: Caesar's </a:t>
            </a:r>
            <a:r>
              <a:rPr lang="en" sz="3200" dirty="0" smtClean="0"/>
              <a:t>general</a:t>
            </a:r>
            <a:endParaRPr lang="en" sz="3200" dirty="0"/>
          </a:p>
          <a:p>
            <a:pPr marL="558800" lvl="1" indent="0"/>
            <a:r>
              <a:rPr lang="en-US" sz="3200" dirty="0" smtClean="0"/>
              <a:t>-</a:t>
            </a:r>
            <a:r>
              <a:rPr lang="en" sz="3200" dirty="0" smtClean="0"/>
              <a:t>Lepidus</a:t>
            </a:r>
            <a:r>
              <a:rPr lang="en-US" sz="3200" dirty="0" smtClean="0"/>
              <a:t>: </a:t>
            </a:r>
            <a:r>
              <a:rPr lang="en" sz="3200" dirty="0" smtClean="0"/>
              <a:t>friend </a:t>
            </a:r>
            <a:r>
              <a:rPr lang="en" sz="3200" dirty="0"/>
              <a:t>of Caesar </a:t>
            </a:r>
          </a:p>
          <a:p>
            <a:endParaRPr sz="2200" dirty="0"/>
          </a:p>
          <a:p>
            <a:endParaRPr dirty="0"/>
          </a:p>
          <a:p>
            <a:endParaRPr dirty="0"/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b="1" dirty="0"/>
              <a:t>IMPERIAL MONARCHS</a:t>
            </a:r>
            <a:endParaRPr lang="en" dirty="0"/>
          </a:p>
        </p:txBody>
      </p:sp>
      <p:sp>
        <p:nvSpPr>
          <p:cNvPr id="332" name="Shape 332"/>
          <p:cNvSpPr txBox="1"/>
          <p:nvPr/>
        </p:nvSpPr>
        <p:spPr>
          <a:xfrm>
            <a:off x="1295400" y="4724400"/>
            <a:ext cx="3266999" cy="3075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458968"/>
            <a:ext cx="4319719" cy="23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936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0" y="1676400"/>
            <a:ext cx="9144000" cy="207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 smtClean="0"/>
              <a:t>	</a:t>
            </a:r>
            <a:r>
              <a:rPr lang="en-US" sz="2200" dirty="0"/>
              <a:t>-</a:t>
            </a:r>
            <a:r>
              <a:rPr lang="en" sz="3200" dirty="0" smtClean="0"/>
              <a:t>Antony started seeing Cleopatra(Egyptian Pharaoh)</a:t>
            </a:r>
          </a:p>
          <a:p>
            <a:r>
              <a:rPr lang="en" sz="3200" dirty="0"/>
              <a:t>	</a:t>
            </a:r>
            <a:r>
              <a:rPr lang="en" sz="3200" dirty="0" smtClean="0"/>
              <a:t>-Octavian convinced Rome’s Senate to declare war on Egypt leading to the Roman Civil War</a:t>
            </a:r>
          </a:p>
          <a:p>
            <a:r>
              <a:rPr lang="en" sz="3200" dirty="0" smtClean="0"/>
              <a:t>	-Octavian 	vs.	Marc Antony &amp; Cleopatra</a:t>
            </a:r>
          </a:p>
          <a:p>
            <a:r>
              <a:rPr lang="en" sz="3200" dirty="0" smtClean="0"/>
              <a:t> </a:t>
            </a:r>
            <a:endParaRPr dirty="0"/>
          </a:p>
          <a:p>
            <a:endParaRPr dirty="0"/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b="1" dirty="0"/>
              <a:t>IMPERIAL MONARCHS</a:t>
            </a:r>
            <a:endParaRPr lang="en" dirty="0"/>
          </a:p>
        </p:txBody>
      </p:sp>
      <p:sp>
        <p:nvSpPr>
          <p:cNvPr id="332" name="Shape 332"/>
          <p:cNvSpPr txBox="1"/>
          <p:nvPr/>
        </p:nvSpPr>
        <p:spPr>
          <a:xfrm>
            <a:off x="1295400" y="4724400"/>
            <a:ext cx="3266999" cy="3075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253538"/>
            <a:ext cx="2425615" cy="26044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297123"/>
            <a:ext cx="2438400" cy="25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4813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0" y="1676400"/>
            <a:ext cx="9144000" cy="207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 smtClean="0"/>
              <a:t>	</a:t>
            </a:r>
            <a:r>
              <a:rPr lang="en-US" sz="2200" dirty="0" smtClean="0"/>
              <a:t>-</a:t>
            </a:r>
            <a:r>
              <a:rPr lang="en" sz="3200" dirty="0" smtClean="0"/>
              <a:t>Rome defeats Egypt at the Battle of Actium</a:t>
            </a:r>
          </a:p>
          <a:p>
            <a:r>
              <a:rPr lang="en" sz="3200" dirty="0"/>
              <a:t>	</a:t>
            </a:r>
            <a:r>
              <a:rPr lang="en" sz="3200" dirty="0" smtClean="0"/>
              <a:t>	-Antony &amp; Cleopatra commit suicide</a:t>
            </a:r>
          </a:p>
          <a:p>
            <a:r>
              <a:rPr lang="en" sz="3200" dirty="0"/>
              <a:t>		</a:t>
            </a:r>
            <a:r>
              <a:rPr lang="en" sz="3200" dirty="0" smtClean="0"/>
              <a:t>-Lepidus runs away</a:t>
            </a:r>
          </a:p>
          <a:p>
            <a:r>
              <a:rPr lang="en" sz="3200" dirty="0"/>
              <a:t>	</a:t>
            </a:r>
            <a:r>
              <a:rPr lang="en" sz="3200" dirty="0" smtClean="0"/>
              <a:t>-Octavian declares himself Rome’s 1</a:t>
            </a:r>
            <a:r>
              <a:rPr lang="en" sz="3200" baseline="30000" dirty="0" smtClean="0"/>
              <a:t>st</a:t>
            </a:r>
            <a:r>
              <a:rPr lang="en" sz="3200" dirty="0" smtClean="0"/>
              <a:t> Emperor &amp; becomes</a:t>
            </a:r>
            <a:r>
              <a:rPr lang="en" sz="3200" dirty="0"/>
              <a:t> </a:t>
            </a:r>
            <a:r>
              <a:rPr lang="en" sz="3200" dirty="0" smtClean="0"/>
              <a:t>Augustus Caesar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b="1" dirty="0"/>
              <a:t>IMPERIAL MONARCHS</a:t>
            </a:r>
            <a:endParaRPr lang="en" dirty="0"/>
          </a:p>
        </p:txBody>
      </p:sp>
      <p:sp>
        <p:nvSpPr>
          <p:cNvPr id="332" name="Shape 332"/>
          <p:cNvSpPr txBox="1"/>
          <p:nvPr/>
        </p:nvSpPr>
        <p:spPr>
          <a:xfrm>
            <a:off x="1295400" y="4724400"/>
            <a:ext cx="3266999" cy="3075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endParaRPr dirty="0"/>
          </a:p>
        </p:txBody>
      </p:sp>
      <p:sp>
        <p:nvSpPr>
          <p:cNvPr id="6" name="Shape 345"/>
          <p:cNvSpPr/>
          <p:nvPr/>
        </p:nvSpPr>
        <p:spPr>
          <a:xfrm>
            <a:off x="6172200" y="3886200"/>
            <a:ext cx="2971800" cy="313258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74" y="4303860"/>
            <a:ext cx="4781225" cy="25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9178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0" y="1676400"/>
            <a:ext cx="9144000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 smtClean="0"/>
              <a:t>	</a:t>
            </a:r>
            <a:r>
              <a:rPr lang="en-US" sz="2200" dirty="0" smtClean="0"/>
              <a:t>-</a:t>
            </a:r>
            <a:r>
              <a:rPr lang="en-US" sz="3200" dirty="0"/>
              <a:t>U</a:t>
            </a:r>
            <a:r>
              <a:rPr lang="en-US" sz="3200" dirty="0" smtClean="0"/>
              <a:t>sing pages 147-149 create </a:t>
            </a:r>
            <a:r>
              <a:rPr lang="en-US" sz="3200" dirty="0" smtClean="0"/>
              <a:t>a </a:t>
            </a:r>
            <a:r>
              <a:rPr lang="en-US" sz="3200" dirty="0" err="1" smtClean="0"/>
              <a:t>mindmap</a:t>
            </a:r>
            <a:r>
              <a:rPr lang="en-US" sz="3200" dirty="0" smtClean="0"/>
              <a:t> for each of the 6 leaders of Rome that took part in the triumvirates:</a:t>
            </a:r>
          </a:p>
          <a:p>
            <a:r>
              <a:rPr lang="en-US" sz="3200" dirty="0" smtClean="0"/>
              <a:t>	-Julius Caesar </a:t>
            </a:r>
          </a:p>
          <a:p>
            <a:r>
              <a:rPr lang="en-US" sz="3200" dirty="0" smtClean="0"/>
              <a:t>	-Crassus</a:t>
            </a:r>
          </a:p>
          <a:p>
            <a:r>
              <a:rPr lang="en-US" sz="3200" dirty="0" smtClean="0"/>
              <a:t>	-Pompey</a:t>
            </a:r>
          </a:p>
          <a:p>
            <a:r>
              <a:rPr lang="en-US" sz="3200" dirty="0" smtClean="0"/>
              <a:t>	-Marc Antony</a:t>
            </a:r>
          </a:p>
          <a:p>
            <a:r>
              <a:rPr lang="en-US" sz="3200" dirty="0" smtClean="0"/>
              <a:t>	-Octavian</a:t>
            </a:r>
          </a:p>
          <a:p>
            <a:r>
              <a:rPr lang="en-US" sz="3200" dirty="0" smtClean="0"/>
              <a:t>	-Lepidus</a:t>
            </a:r>
            <a:endParaRPr lang="en" sz="3200" dirty="0" smtClean="0"/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b="1" dirty="0" smtClean="0"/>
              <a:t>IN CLASS ASSIGNMENT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56606843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0" y="1676400"/>
            <a:ext cx="9144000" cy="2073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 smtClean="0"/>
              <a:t>	</a:t>
            </a:r>
            <a:r>
              <a:rPr lang="en-US" sz="2200" dirty="0" smtClean="0"/>
              <a:t>-</a:t>
            </a:r>
            <a:r>
              <a:rPr lang="en" sz="3200" dirty="0" smtClean="0"/>
              <a:t>The Roman Empire’s rise was anything but </a:t>
            </a:r>
            <a:r>
              <a:rPr lang="en" sz="3200" b="1" dirty="0" smtClean="0"/>
              <a:t>F.U.N.</a:t>
            </a:r>
          </a:p>
          <a:p>
            <a:r>
              <a:rPr lang="en" sz="3200" b="1" dirty="0"/>
              <a:t>	</a:t>
            </a:r>
            <a:r>
              <a:rPr lang="en" sz="3200" b="1" dirty="0" smtClean="0"/>
              <a:t>-F</a:t>
            </a:r>
            <a:r>
              <a:rPr lang="en" sz="3200" dirty="0" smtClean="0"/>
              <a:t>ailed to provide for a peaceful succession of Emperors</a:t>
            </a:r>
            <a:endParaRPr lang="en" sz="3200" b="1" dirty="0" smtClean="0"/>
          </a:p>
          <a:p>
            <a:r>
              <a:rPr lang="en" sz="3200" b="1" dirty="0"/>
              <a:t>	</a:t>
            </a:r>
            <a:r>
              <a:rPr lang="en" sz="3200" b="1" dirty="0" smtClean="0"/>
              <a:t>-U</a:t>
            </a:r>
            <a:r>
              <a:rPr lang="en" sz="3200" dirty="0" smtClean="0"/>
              <a:t>sed imperial authority to unify Rome</a:t>
            </a:r>
            <a:endParaRPr lang="en" sz="3200" b="1" dirty="0" smtClean="0"/>
          </a:p>
          <a:p>
            <a:r>
              <a:rPr lang="en" sz="3200" b="1" dirty="0"/>
              <a:t>	</a:t>
            </a:r>
            <a:r>
              <a:rPr lang="en" sz="3200" b="1" dirty="0" smtClean="0"/>
              <a:t>-N</a:t>
            </a:r>
            <a:r>
              <a:rPr lang="en" sz="3200" dirty="0" smtClean="0"/>
              <a:t>eeded the military to enlarge Rome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b="1" dirty="0" smtClean="0"/>
              <a:t>ROMAN EMPIRE</a:t>
            </a:r>
            <a:endParaRPr lang="en" b="1" dirty="0"/>
          </a:p>
        </p:txBody>
      </p:sp>
      <p:sp>
        <p:nvSpPr>
          <p:cNvPr id="332" name="Shape 332"/>
          <p:cNvSpPr txBox="1"/>
          <p:nvPr/>
        </p:nvSpPr>
        <p:spPr>
          <a:xfrm>
            <a:off x="1295400" y="4724400"/>
            <a:ext cx="3266999" cy="30759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  <a:p>
            <a:endParaRPr dirty="0"/>
          </a:p>
        </p:txBody>
      </p:sp>
      <p:sp>
        <p:nvSpPr>
          <p:cNvPr id="7" name="Shape 358"/>
          <p:cNvSpPr/>
          <p:nvPr/>
        </p:nvSpPr>
        <p:spPr>
          <a:xfrm>
            <a:off x="1981200" y="4758868"/>
            <a:ext cx="3962400" cy="2133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6791228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0" y="1676400"/>
            <a:ext cx="9144000" cy="48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200" dirty="0" smtClean="0"/>
              <a:t>	</a:t>
            </a:r>
            <a:r>
              <a:rPr lang="en-US" sz="2200" dirty="0" smtClean="0"/>
              <a:t>-Create 2 Diamond Poems using Rome </a:t>
            </a:r>
            <a:r>
              <a:rPr lang="en-US" sz="2200" smtClean="0"/>
              <a:t>and Carthage. </a:t>
            </a:r>
            <a:r>
              <a:rPr lang="en-US" sz="2200" dirty="0" smtClean="0"/>
              <a:t>Use your book and </a:t>
            </a:r>
            <a:r>
              <a:rPr lang="en-US" sz="2200" dirty="0" err="1" smtClean="0"/>
              <a:t>Ipad</a:t>
            </a:r>
            <a:r>
              <a:rPr lang="en-US" sz="2200" dirty="0" smtClean="0"/>
              <a:t> to research more information about each one in order to complete your poems.  </a:t>
            </a:r>
            <a:endParaRPr lang="en-US" sz="2200" dirty="0"/>
          </a:p>
          <a:p>
            <a:pPr algn="ctr"/>
            <a:r>
              <a:rPr lang="en-US" sz="2600" b="1" dirty="0" smtClean="0"/>
              <a:t>Diamond Poem Format</a:t>
            </a:r>
          </a:p>
          <a:p>
            <a:pPr algn="ctr"/>
            <a:r>
              <a:rPr lang="en-US" sz="2200" u="sng" dirty="0" smtClean="0"/>
              <a:t>ROME</a:t>
            </a:r>
          </a:p>
          <a:p>
            <a:pPr algn="ctr"/>
            <a:r>
              <a:rPr lang="en-US" sz="2200" u="sng" dirty="0" smtClean="0"/>
              <a:t>VERB</a:t>
            </a:r>
            <a:r>
              <a:rPr lang="en-US" sz="2200" dirty="0" smtClean="0"/>
              <a:t>	</a:t>
            </a:r>
            <a:r>
              <a:rPr lang="en-US" sz="2200" u="sng" dirty="0" smtClean="0"/>
              <a:t>VERB</a:t>
            </a:r>
          </a:p>
          <a:p>
            <a:pPr algn="ctr"/>
            <a:r>
              <a:rPr lang="en-US" sz="2200" u="sng" dirty="0" smtClean="0"/>
              <a:t>ADJECTIVE</a:t>
            </a:r>
            <a:r>
              <a:rPr lang="en-US" sz="2200" dirty="0" smtClean="0"/>
              <a:t> </a:t>
            </a:r>
            <a:r>
              <a:rPr lang="en-US" sz="2200" u="sng" dirty="0"/>
              <a:t>ADJECTIVE</a:t>
            </a:r>
            <a:r>
              <a:rPr lang="en-US" sz="2200" dirty="0"/>
              <a:t> </a:t>
            </a:r>
            <a:r>
              <a:rPr lang="en-US" sz="2200" u="sng" dirty="0"/>
              <a:t>ADJECTIVE</a:t>
            </a:r>
            <a:r>
              <a:rPr lang="en-US" sz="2200" dirty="0"/>
              <a:t> </a:t>
            </a:r>
            <a:endParaRPr lang="en-US" sz="2200" dirty="0" smtClean="0"/>
          </a:p>
          <a:p>
            <a:pPr algn="ctr"/>
            <a:r>
              <a:rPr lang="en-US" sz="2200" u="sng" dirty="0" smtClean="0"/>
              <a:t>NOUN</a:t>
            </a:r>
            <a:r>
              <a:rPr lang="en-US" sz="2200" dirty="0" smtClean="0"/>
              <a:t> </a:t>
            </a:r>
            <a:r>
              <a:rPr lang="en-US" sz="2200" u="sng" dirty="0" smtClean="0"/>
              <a:t>NOUN</a:t>
            </a:r>
            <a:r>
              <a:rPr lang="en-US" sz="2200" dirty="0" smtClean="0"/>
              <a:t> </a:t>
            </a:r>
            <a:r>
              <a:rPr lang="en-US" sz="2200" u="sng" dirty="0" smtClean="0"/>
              <a:t>NOUN</a:t>
            </a:r>
            <a:r>
              <a:rPr lang="en-US" sz="2200" dirty="0" smtClean="0"/>
              <a:t> </a:t>
            </a:r>
            <a:r>
              <a:rPr lang="en-US" sz="2200" u="sng" dirty="0" smtClean="0"/>
              <a:t>NOUN</a:t>
            </a:r>
          </a:p>
          <a:p>
            <a:pPr algn="ctr"/>
            <a:endParaRPr lang="en-US" sz="2200" u="sng" dirty="0" smtClean="0"/>
          </a:p>
          <a:p>
            <a:pPr algn="ctr"/>
            <a:r>
              <a:rPr lang="en-US" sz="2200" u="sng" dirty="0"/>
              <a:t>NOUN</a:t>
            </a:r>
            <a:r>
              <a:rPr lang="en-US" sz="2200" dirty="0"/>
              <a:t> </a:t>
            </a:r>
            <a:r>
              <a:rPr lang="en-US" sz="2200" u="sng" dirty="0"/>
              <a:t>NOUN</a:t>
            </a:r>
            <a:r>
              <a:rPr lang="en-US" sz="2200" dirty="0"/>
              <a:t> </a:t>
            </a:r>
            <a:r>
              <a:rPr lang="en-US" sz="2200" u="sng" dirty="0"/>
              <a:t>NOUN</a:t>
            </a:r>
            <a:r>
              <a:rPr lang="en-US" sz="2200" dirty="0"/>
              <a:t> </a:t>
            </a:r>
            <a:r>
              <a:rPr lang="en-US" sz="2200" u="sng" dirty="0"/>
              <a:t>NOUN</a:t>
            </a:r>
            <a:endParaRPr lang="en" sz="2200" u="sng" dirty="0"/>
          </a:p>
          <a:p>
            <a:pPr algn="ctr"/>
            <a:r>
              <a:rPr lang="en-US" sz="2200" u="sng" dirty="0"/>
              <a:t>ADJECTIVE</a:t>
            </a:r>
            <a:r>
              <a:rPr lang="en-US" sz="2200" dirty="0"/>
              <a:t> </a:t>
            </a:r>
            <a:r>
              <a:rPr lang="en-US" sz="2200" u="sng" dirty="0"/>
              <a:t>ADJECTIVE</a:t>
            </a:r>
            <a:r>
              <a:rPr lang="en-US" sz="2200" dirty="0"/>
              <a:t> </a:t>
            </a:r>
            <a:r>
              <a:rPr lang="en-US" sz="2200" u="sng" dirty="0"/>
              <a:t>ADJECTIVE</a:t>
            </a:r>
            <a:r>
              <a:rPr lang="en-US" sz="2200" dirty="0"/>
              <a:t> </a:t>
            </a:r>
          </a:p>
          <a:p>
            <a:pPr algn="ctr"/>
            <a:r>
              <a:rPr lang="en-US" sz="2200" u="sng" dirty="0"/>
              <a:t>VERB</a:t>
            </a:r>
            <a:r>
              <a:rPr lang="en-US" sz="2200" dirty="0"/>
              <a:t>	</a:t>
            </a:r>
            <a:r>
              <a:rPr lang="en-US" sz="2200" u="sng" dirty="0"/>
              <a:t>VERB</a:t>
            </a:r>
          </a:p>
          <a:p>
            <a:pPr algn="ctr"/>
            <a:r>
              <a:rPr lang="en-US" sz="2200" u="sng" dirty="0" smtClean="0"/>
              <a:t>CARTHAGE</a:t>
            </a:r>
            <a:endParaRPr lang="en" sz="2200" u="sng" dirty="0" smtClean="0"/>
          </a:p>
        </p:txBody>
      </p:sp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b="1" dirty="0" smtClean="0"/>
              <a:t>IN CLASS ASSIGNMENT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68481847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52400" y="1704684"/>
            <a:ext cx="8991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600" b="1" dirty="0" smtClean="0"/>
              <a:t>Match each item with one of the following:</a:t>
            </a:r>
          </a:p>
          <a:p>
            <a:r>
              <a:rPr lang="en-US" sz="2600" b="1" i="1" dirty="0" smtClean="0"/>
              <a:t>1</a:t>
            </a:r>
            <a:r>
              <a:rPr lang="en-US" sz="2600" b="1" i="1" baseline="30000" dirty="0" smtClean="0"/>
              <a:t>st</a:t>
            </a:r>
            <a:r>
              <a:rPr lang="en-US" sz="2600" b="1" i="1" dirty="0" smtClean="0"/>
              <a:t> Punic War, 2</a:t>
            </a:r>
            <a:r>
              <a:rPr lang="en-US" sz="2600" b="1" i="1" baseline="30000" dirty="0" smtClean="0"/>
              <a:t>nd</a:t>
            </a:r>
            <a:r>
              <a:rPr lang="en-US" sz="2600" b="1" i="1" dirty="0" smtClean="0"/>
              <a:t> Punic War, 3</a:t>
            </a:r>
            <a:r>
              <a:rPr lang="en-US" sz="2600" b="1" i="1" baseline="30000" dirty="0" smtClean="0"/>
              <a:t>rd</a:t>
            </a:r>
            <a:r>
              <a:rPr lang="en-US" sz="2600" b="1" i="1" dirty="0" smtClean="0"/>
              <a:t> Punic War</a:t>
            </a:r>
            <a:endParaRPr lang="en-US" sz="2600" b="1" i="1" dirty="0"/>
          </a:p>
          <a:p>
            <a:endParaRPr lang="en-US" sz="2600" b="1" dirty="0"/>
          </a:p>
          <a:p>
            <a:r>
              <a:rPr lang="en-US" sz="2600" b="1" dirty="0" smtClean="0"/>
              <a:t>-Hannibal </a:t>
            </a:r>
          </a:p>
          <a:p>
            <a:r>
              <a:rPr lang="en-US" sz="2600" b="1" dirty="0" smtClean="0"/>
              <a:t>-fought over Sicily</a:t>
            </a:r>
          </a:p>
          <a:p>
            <a:r>
              <a:rPr lang="en-US" sz="2600" b="1" dirty="0" smtClean="0"/>
              <a:t>-Carthage burned to the ground</a:t>
            </a:r>
          </a:p>
          <a:p>
            <a:r>
              <a:rPr lang="en-US" sz="2600" b="1" dirty="0" smtClean="0"/>
              <a:t>-fought in Rome</a:t>
            </a:r>
          </a:p>
          <a:p>
            <a:r>
              <a:rPr lang="en-US" sz="2600" b="1" dirty="0" smtClean="0"/>
              <a:t>-Carthage crosses over Alps</a:t>
            </a:r>
          </a:p>
          <a:p>
            <a:r>
              <a:rPr lang="en-US" sz="2600" b="1" dirty="0" smtClean="0"/>
              <a:t>-fought in Africa</a:t>
            </a:r>
          </a:p>
          <a:p>
            <a:r>
              <a:rPr lang="en-US" sz="2600" b="1" dirty="0" smtClean="0"/>
              <a:t>-involved elephants</a:t>
            </a:r>
          </a:p>
          <a:p>
            <a:r>
              <a:rPr lang="en-US" sz="2600" b="1" dirty="0" smtClean="0"/>
              <a:t>-resulted in the end of Carthage</a:t>
            </a:r>
            <a:endParaRPr sz="2600" b="1" dirty="0"/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JUST DO IT #5 </a:t>
            </a:r>
            <a:r>
              <a:rPr lang="en-US" b="1" dirty="0"/>
              <a:t>3</a:t>
            </a:r>
            <a:r>
              <a:rPr lang="en-US" b="1" dirty="0" smtClean="0"/>
              <a:t>/18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96899631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52400" y="1704684"/>
            <a:ext cx="8991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600" b="1" dirty="0" smtClean="0"/>
              <a:t>Answer map questions #1-2 on page 149.</a:t>
            </a:r>
            <a:endParaRPr sz="2600" b="1" dirty="0"/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JUST DO IT </a:t>
            </a:r>
            <a:r>
              <a:rPr lang="en-US" b="1" dirty="0" smtClean="0"/>
              <a:t>#1 </a:t>
            </a:r>
            <a:r>
              <a:rPr lang="en-US" b="1" dirty="0"/>
              <a:t>3</a:t>
            </a:r>
            <a:r>
              <a:rPr lang="en-US" b="1" dirty="0" smtClean="0"/>
              <a:t>/</a:t>
            </a:r>
            <a:r>
              <a:rPr lang="en-US" b="1" dirty="0" smtClean="0"/>
              <a:t>21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96051973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52400" y="1704684"/>
            <a:ext cx="8991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600" b="1" dirty="0" smtClean="0"/>
              <a:t>Match each item with one of the following:</a:t>
            </a:r>
          </a:p>
          <a:p>
            <a:r>
              <a:rPr lang="en-US" sz="2600" b="1" i="1" dirty="0" smtClean="0"/>
              <a:t>1</a:t>
            </a:r>
            <a:r>
              <a:rPr lang="en-US" sz="2600" b="1" i="1" baseline="30000" dirty="0" smtClean="0"/>
              <a:t>st</a:t>
            </a:r>
            <a:r>
              <a:rPr lang="en-US" sz="2600" b="1" i="1" dirty="0" smtClean="0"/>
              <a:t> Punic War, 2</a:t>
            </a:r>
            <a:r>
              <a:rPr lang="en-US" sz="2600" b="1" i="1" baseline="30000" dirty="0" smtClean="0"/>
              <a:t>nd</a:t>
            </a:r>
            <a:r>
              <a:rPr lang="en-US" sz="2600" b="1" i="1" dirty="0" smtClean="0"/>
              <a:t> Punic War, 3</a:t>
            </a:r>
            <a:r>
              <a:rPr lang="en-US" sz="2600" b="1" i="1" baseline="30000" dirty="0" smtClean="0"/>
              <a:t>rd</a:t>
            </a:r>
            <a:r>
              <a:rPr lang="en-US" sz="2600" b="1" i="1" dirty="0" smtClean="0"/>
              <a:t> Punic War</a:t>
            </a:r>
            <a:endParaRPr lang="en-US" sz="2600" b="1" i="1" dirty="0"/>
          </a:p>
          <a:p>
            <a:endParaRPr lang="en-US" sz="2600" b="1" dirty="0"/>
          </a:p>
          <a:p>
            <a:r>
              <a:rPr lang="en-US" sz="2600" b="1" dirty="0" smtClean="0"/>
              <a:t>-Hannibal </a:t>
            </a:r>
          </a:p>
          <a:p>
            <a:r>
              <a:rPr lang="en-US" sz="2600" b="1" dirty="0" smtClean="0"/>
              <a:t>-fought over Sicily</a:t>
            </a:r>
          </a:p>
          <a:p>
            <a:r>
              <a:rPr lang="en-US" sz="2600" b="1" dirty="0" smtClean="0"/>
              <a:t>-Carthage burned to the ground</a:t>
            </a:r>
          </a:p>
          <a:p>
            <a:r>
              <a:rPr lang="en-US" sz="2600" b="1" dirty="0" smtClean="0"/>
              <a:t>-fought in Rome</a:t>
            </a:r>
          </a:p>
          <a:p>
            <a:r>
              <a:rPr lang="en-US" sz="2600" b="1" dirty="0" smtClean="0"/>
              <a:t>-Carthage crosses over Alps</a:t>
            </a:r>
          </a:p>
          <a:p>
            <a:r>
              <a:rPr lang="en-US" sz="2600" b="1" dirty="0" smtClean="0"/>
              <a:t>-fought in Africa</a:t>
            </a:r>
          </a:p>
          <a:p>
            <a:r>
              <a:rPr lang="en-US" sz="2600" b="1" dirty="0" smtClean="0"/>
              <a:t>-involved elephants</a:t>
            </a:r>
          </a:p>
          <a:p>
            <a:r>
              <a:rPr lang="en-US" sz="2600" b="1" dirty="0" smtClean="0"/>
              <a:t>-resulted in the end of Carthage</a:t>
            </a:r>
            <a:endParaRPr sz="2600" b="1" dirty="0"/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JUST DO IT #5 </a:t>
            </a:r>
            <a:r>
              <a:rPr lang="en-US" b="1" dirty="0"/>
              <a:t>3</a:t>
            </a:r>
            <a:r>
              <a:rPr lang="en-US" b="1" dirty="0" smtClean="0"/>
              <a:t>/18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96899631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56245" y="1704684"/>
            <a:ext cx="8230555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3200" dirty="0"/>
              <a:t>T</a:t>
            </a:r>
            <a:r>
              <a:rPr lang="en" sz="3200" dirty="0" smtClean="0"/>
              <a:t>he Roman</a:t>
            </a:r>
            <a:r>
              <a:rPr lang="en-US" sz="3200" dirty="0"/>
              <a:t> </a:t>
            </a:r>
            <a:r>
              <a:rPr lang="en" sz="3200" dirty="0" smtClean="0"/>
              <a:t>Republic</a:t>
            </a:r>
            <a:r>
              <a:rPr lang="en-US" sz="3200" dirty="0" smtClean="0"/>
              <a:t>’s decline was caused</a:t>
            </a:r>
          </a:p>
          <a:p>
            <a:pPr lvl="0" rtl="0">
              <a:buNone/>
            </a:pPr>
            <a:r>
              <a:rPr lang="en-US" sz="3200" dirty="0" smtClean="0"/>
              <a:t>by a </a:t>
            </a:r>
            <a:r>
              <a:rPr lang="en-US" sz="3200" b="1" dirty="0" smtClean="0"/>
              <a:t>M.U.D. S.L.I.D.E.</a:t>
            </a:r>
            <a:r>
              <a:rPr lang="en-US" sz="3200" dirty="0" smtClean="0"/>
              <a:t> </a:t>
            </a:r>
            <a:endParaRPr sz="3200" dirty="0"/>
          </a:p>
          <a:p>
            <a:pPr marL="457200" indent="0"/>
            <a:r>
              <a:rPr lang="en-US" sz="3200" dirty="0"/>
              <a:t>-</a:t>
            </a:r>
            <a:r>
              <a:rPr lang="en-US" sz="3200" b="1" dirty="0" smtClean="0"/>
              <a:t>M</a:t>
            </a:r>
            <a:r>
              <a:rPr lang="en-US" sz="3200" dirty="0" smtClean="0"/>
              <a:t>igration </a:t>
            </a:r>
            <a:r>
              <a:rPr lang="en-US" sz="3200" dirty="0"/>
              <a:t>of small farmers into cities</a:t>
            </a:r>
          </a:p>
          <a:p>
            <a:pPr marL="457200" lvl="0" indent="0"/>
            <a:r>
              <a:rPr lang="en-US" sz="3200" dirty="0" smtClean="0"/>
              <a:t>-</a:t>
            </a:r>
            <a:r>
              <a:rPr lang="en-US" sz="3200" b="1" u="sng" dirty="0" smtClean="0"/>
              <a:t>U</a:t>
            </a:r>
            <a:r>
              <a:rPr lang="en" sz="3200" dirty="0" smtClean="0"/>
              <a:t>nemployment </a:t>
            </a:r>
            <a:endParaRPr lang="en-US" sz="3200" dirty="0" smtClean="0"/>
          </a:p>
          <a:p>
            <a:pPr marL="457200" indent="0"/>
            <a:r>
              <a:rPr lang="en-US" sz="3200" dirty="0"/>
              <a:t>-</a:t>
            </a:r>
            <a:r>
              <a:rPr lang="en" sz="3200" b="1" dirty="0" smtClean="0"/>
              <a:t>D</a:t>
            </a:r>
            <a:r>
              <a:rPr lang="en" sz="3200" dirty="0" smtClean="0"/>
              <a:t>evaluation </a:t>
            </a:r>
            <a:r>
              <a:rPr lang="en" sz="3200" dirty="0"/>
              <a:t>of Roman </a:t>
            </a:r>
            <a:r>
              <a:rPr lang="en" sz="3200" dirty="0" smtClean="0"/>
              <a:t>currency</a:t>
            </a:r>
            <a:r>
              <a:rPr lang="en-US" sz="3200" dirty="0" smtClean="0"/>
              <a:t>(money)</a:t>
            </a:r>
            <a:r>
              <a:rPr lang="en" sz="3200" dirty="0" smtClean="0"/>
              <a:t> </a:t>
            </a:r>
            <a:endParaRPr lang="en-US" sz="3200" dirty="0"/>
          </a:p>
          <a:p>
            <a:pPr marL="457200" lvl="0" indent="0" rtl="0">
              <a:buNone/>
            </a:pPr>
            <a:endParaRPr lang="en" sz="2200" dirty="0"/>
          </a:p>
          <a:p>
            <a:endParaRPr dirty="0"/>
          </a:p>
        </p:txBody>
      </p:sp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-US" dirty="0" smtClean="0"/>
              <a:t>Military Conquests</a:t>
            </a:r>
            <a:endParaRPr lang="en" dirty="0"/>
          </a:p>
        </p:txBody>
      </p:sp>
      <p:sp>
        <p:nvSpPr>
          <p:cNvPr id="353" name="Shape 353"/>
          <p:cNvSpPr/>
          <p:nvPr/>
        </p:nvSpPr>
        <p:spPr>
          <a:xfrm>
            <a:off x="152400" y="4335657"/>
            <a:ext cx="4801856" cy="252234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343400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1899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56245" y="1704684"/>
            <a:ext cx="8230555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 rtl="0">
              <a:buNone/>
            </a:pPr>
            <a:r>
              <a:rPr lang="en-US" sz="3200" dirty="0" smtClean="0"/>
              <a:t>-</a:t>
            </a:r>
            <a:r>
              <a:rPr lang="en-US" sz="3200" b="1" dirty="0" smtClean="0"/>
              <a:t>S</a:t>
            </a:r>
            <a:r>
              <a:rPr lang="en-US" sz="3200" dirty="0" smtClean="0"/>
              <a:t>pread of slavery in the agriculture syste</a:t>
            </a:r>
            <a:r>
              <a:rPr lang="en-US" sz="3200" dirty="0"/>
              <a:t>m</a:t>
            </a:r>
            <a:endParaRPr lang="en-US" sz="3200" b="1" dirty="0" smtClean="0"/>
          </a:p>
          <a:p>
            <a:pPr marL="457200" lvl="0" indent="0" rtl="0">
              <a:buNone/>
            </a:pPr>
            <a:r>
              <a:rPr lang="en-US" sz="3200" b="1" dirty="0" smtClean="0"/>
              <a:t>-L</a:t>
            </a:r>
            <a:r>
              <a:rPr lang="en-US" sz="3200" dirty="0" smtClean="0"/>
              <a:t>and gained led to more problems</a:t>
            </a:r>
            <a:endParaRPr lang="en-US" sz="3200" b="1" dirty="0" smtClean="0"/>
          </a:p>
          <a:p>
            <a:pPr marL="457200" lvl="0" indent="0" rtl="0">
              <a:buNone/>
            </a:pPr>
            <a:r>
              <a:rPr lang="en-US" sz="3200" b="1" dirty="0" smtClean="0"/>
              <a:t>-I</a:t>
            </a:r>
            <a:r>
              <a:rPr lang="en-US" sz="3200" dirty="0" smtClean="0"/>
              <a:t>nflation</a:t>
            </a:r>
            <a:endParaRPr lang="en-US" sz="3200" b="1" dirty="0" smtClean="0"/>
          </a:p>
          <a:p>
            <a:pPr marL="457200" lvl="0" indent="0" rtl="0">
              <a:buNone/>
            </a:pPr>
            <a:endParaRPr lang="en" sz="2200" dirty="0"/>
          </a:p>
          <a:p>
            <a:endParaRPr dirty="0"/>
          </a:p>
        </p:txBody>
      </p:sp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dirty="0"/>
              <a:t>Military Conquests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149577"/>
            <a:ext cx="3022600" cy="2692400"/>
          </a:xfrm>
          <a:prstGeom prst="rect">
            <a:avLst/>
          </a:prstGeom>
        </p:spPr>
      </p:pic>
      <p:sp>
        <p:nvSpPr>
          <p:cNvPr id="8" name="Shape 277"/>
          <p:cNvSpPr/>
          <p:nvPr/>
        </p:nvSpPr>
        <p:spPr>
          <a:xfrm>
            <a:off x="3276600" y="3429000"/>
            <a:ext cx="5867400" cy="342338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456245" y="1704684"/>
            <a:ext cx="8230555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0"/>
            <a:r>
              <a:rPr lang="en-US" sz="3200" b="1" dirty="0" smtClean="0"/>
              <a:t>-D</a:t>
            </a:r>
            <a:r>
              <a:rPr lang="en-US" sz="3200" dirty="0" smtClean="0"/>
              <a:t>ivision among leaders</a:t>
            </a:r>
            <a:endParaRPr lang="en-US" sz="3200" b="1" dirty="0" smtClean="0"/>
          </a:p>
          <a:p>
            <a:pPr marL="457200" lvl="0" indent="0" rtl="0">
              <a:buNone/>
            </a:pPr>
            <a:r>
              <a:rPr lang="en-US" sz="3200" b="1" dirty="0" smtClean="0"/>
              <a:t>-E</a:t>
            </a:r>
            <a:r>
              <a:rPr lang="en-US" sz="3200" dirty="0" smtClean="0"/>
              <a:t>ruption of Civil War over </a:t>
            </a:r>
            <a:r>
              <a:rPr lang="en" sz="3200" dirty="0" smtClean="0"/>
              <a:t>the </a:t>
            </a:r>
            <a:r>
              <a:rPr lang="en" sz="3200" dirty="0"/>
              <a:t>power of Julius Caesar </a:t>
            </a:r>
            <a:endParaRPr sz="3200" dirty="0"/>
          </a:p>
          <a:p>
            <a:pPr marL="457200" lvl="0" indent="0" rtl="0">
              <a:buNone/>
            </a:pPr>
            <a:endParaRPr lang="en" sz="2200" dirty="0"/>
          </a:p>
          <a:p>
            <a:endParaRPr dirty="0"/>
          </a:p>
        </p:txBody>
      </p:sp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dirty="0"/>
              <a:t>Military Conquests</a:t>
            </a:r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504" y="4114800"/>
            <a:ext cx="5282914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3" y="4790595"/>
            <a:ext cx="39116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8490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1981200"/>
            <a:ext cx="6400799" cy="10100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Imperial Monarchs</a:t>
            </a:r>
            <a:endParaRPr lang="en" b="1" dirty="0"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685800" y="1143000"/>
            <a:ext cx="6400799" cy="9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-US" sz="3000" b="1" dirty="0" smtClean="0"/>
              <a:t>WHI 6f</a:t>
            </a:r>
            <a:endParaRPr lang="en" sz="3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" y="4114800"/>
            <a:ext cx="880018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5449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152400" y="1704684"/>
            <a:ext cx="8991600" cy="48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600" b="1" dirty="0" smtClean="0"/>
              <a:t>Match each item with one of the following:</a:t>
            </a:r>
          </a:p>
          <a:p>
            <a:r>
              <a:rPr lang="en-US" sz="2600" b="1" i="1" dirty="0" smtClean="0"/>
              <a:t>1</a:t>
            </a:r>
            <a:r>
              <a:rPr lang="en-US" sz="2600" b="1" i="1" baseline="30000" dirty="0" smtClean="0"/>
              <a:t>st</a:t>
            </a:r>
            <a:r>
              <a:rPr lang="en-US" sz="2600" b="1" i="1" dirty="0" smtClean="0"/>
              <a:t> Punic War, 2</a:t>
            </a:r>
            <a:r>
              <a:rPr lang="en-US" sz="2600" b="1" i="1" baseline="30000" dirty="0" smtClean="0"/>
              <a:t>nd</a:t>
            </a:r>
            <a:r>
              <a:rPr lang="en-US" sz="2600" b="1" i="1" dirty="0" smtClean="0"/>
              <a:t> Punic War, 3</a:t>
            </a:r>
            <a:r>
              <a:rPr lang="en-US" sz="2600" b="1" i="1" baseline="30000" dirty="0" smtClean="0"/>
              <a:t>rd</a:t>
            </a:r>
            <a:r>
              <a:rPr lang="en-US" sz="2600" b="1" i="1" dirty="0" smtClean="0"/>
              <a:t> Punic War</a:t>
            </a:r>
            <a:endParaRPr lang="en-US" sz="2600" b="1" i="1" dirty="0"/>
          </a:p>
          <a:p>
            <a:endParaRPr lang="en-US" sz="2600" b="1" dirty="0"/>
          </a:p>
          <a:p>
            <a:r>
              <a:rPr lang="en-US" sz="2600" b="1" dirty="0" smtClean="0"/>
              <a:t>-Hannibal </a:t>
            </a:r>
          </a:p>
          <a:p>
            <a:r>
              <a:rPr lang="en-US" sz="2600" b="1" dirty="0" smtClean="0"/>
              <a:t>-fought over Sicily</a:t>
            </a:r>
          </a:p>
          <a:p>
            <a:r>
              <a:rPr lang="en-US" sz="2600" b="1" dirty="0" smtClean="0"/>
              <a:t>-Carthage burned to the ground</a:t>
            </a:r>
          </a:p>
          <a:p>
            <a:r>
              <a:rPr lang="en-US" sz="2600" b="1" dirty="0" smtClean="0"/>
              <a:t>-fought in Rome</a:t>
            </a:r>
          </a:p>
          <a:p>
            <a:r>
              <a:rPr lang="en-US" sz="2600" b="1" dirty="0" smtClean="0"/>
              <a:t>-Carthage crosses over Alps</a:t>
            </a:r>
          </a:p>
          <a:p>
            <a:r>
              <a:rPr lang="en-US" sz="2600" b="1" dirty="0" smtClean="0"/>
              <a:t>-fought in Africa</a:t>
            </a:r>
          </a:p>
          <a:p>
            <a:r>
              <a:rPr lang="en-US" sz="2600" b="1" dirty="0" smtClean="0"/>
              <a:t>-involved elephants</a:t>
            </a:r>
          </a:p>
          <a:p>
            <a:r>
              <a:rPr lang="en-US" sz="2600" b="1" dirty="0" smtClean="0"/>
              <a:t>-resulted in the end of Carthage</a:t>
            </a:r>
            <a:endParaRPr sz="2600" b="1" dirty="0"/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457200" y="134801"/>
            <a:ext cx="7315499" cy="135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-US" b="1" dirty="0" smtClean="0"/>
              <a:t>JUST DO IT #</a:t>
            </a:r>
            <a:r>
              <a:rPr lang="en-US" b="1" dirty="0" smtClean="0"/>
              <a:t>5 3/</a:t>
            </a:r>
            <a:r>
              <a:rPr lang="en-US" b="1" dirty="0" smtClean="0"/>
              <a:t>21</a:t>
            </a:r>
            <a:endParaRPr lang="en" b="1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360</Words>
  <Application>Microsoft Macintosh PowerPoint</Application>
  <PresentationFormat>On-screen Show (4:3)</PresentationFormat>
  <Paragraphs>125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/>
      <vt:lpstr>Impacts of Military Conquests</vt:lpstr>
      <vt:lpstr>JUST DO IT #5 3/18</vt:lpstr>
      <vt:lpstr>JUST DO IT #1 3/21</vt:lpstr>
      <vt:lpstr>JUST DO IT #5 3/18</vt:lpstr>
      <vt:lpstr>Military Conquests</vt:lpstr>
      <vt:lpstr>Military Conquests</vt:lpstr>
      <vt:lpstr>Military Conquests</vt:lpstr>
      <vt:lpstr>Imperial Monarchs</vt:lpstr>
      <vt:lpstr>JUST DO IT #5 3/21</vt:lpstr>
      <vt:lpstr>IMPERIAL MONARCHS</vt:lpstr>
      <vt:lpstr>IMPERIAL MONARCHS</vt:lpstr>
      <vt:lpstr>IMPERIAL MONARCHS</vt:lpstr>
      <vt:lpstr>IMPERIAL MONARCHS</vt:lpstr>
      <vt:lpstr>IMPERIAL MONARCHS</vt:lpstr>
      <vt:lpstr>IMPERIAL MONARCHS</vt:lpstr>
      <vt:lpstr>IMPERIAL MONARCHS</vt:lpstr>
      <vt:lpstr>IN CLASS ASSIGNMENT</vt:lpstr>
      <vt:lpstr>ROMAN EMPIRE</vt:lpstr>
      <vt:lpstr>IN CLASS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Rome</dc:title>
  <cp:lastModifiedBy>Todd Kessler</cp:lastModifiedBy>
  <cp:revision>69</cp:revision>
  <cp:lastPrinted>2016-03-18T15:04:33Z</cp:lastPrinted>
  <dcterms:modified xsi:type="dcterms:W3CDTF">2016-03-21T18:43:43Z</dcterms:modified>
</cp:coreProperties>
</file>