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92" r:id="rId2"/>
    <p:sldId id="291" r:id="rId3"/>
    <p:sldId id="256" r:id="rId4"/>
    <p:sldId id="257" r:id="rId5"/>
    <p:sldId id="263" r:id="rId6"/>
    <p:sldId id="264" r:id="rId7"/>
    <p:sldId id="260" r:id="rId8"/>
    <p:sldId id="261" r:id="rId9"/>
    <p:sldId id="262" r:id="rId10"/>
    <p:sldId id="288" r:id="rId11"/>
    <p:sldId id="293" r:id="rId12"/>
    <p:sldId id="284" r:id="rId13"/>
    <p:sldId id="273" r:id="rId14"/>
    <p:sldId id="285" r:id="rId15"/>
    <p:sldId id="286" r:id="rId16"/>
    <p:sldId id="280" r:id="rId17"/>
    <p:sldId id="281" r:id="rId18"/>
    <p:sldId id="282" r:id="rId19"/>
    <p:sldId id="283" r:id="rId20"/>
    <p:sldId id="287" r:id="rId21"/>
    <p:sldId id="28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04" y="-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96D77-1247-44EF-9315-5CCEE3DFE2C5}" type="datetimeFigureOut">
              <a:rPr lang="en-US" smtClean="0"/>
              <a:pPr/>
              <a:t>2/26/16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7245E-3974-408D-A1F1-D9F22EA7F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7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sp>
        <p:nvSpPr>
          <p:cNvPr id="61443" name="Text Box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A29F47-D481-42BA-B0F2-58B8FB2C340D}" type="slidenum">
              <a:rPr lang="en-US"/>
              <a:pPr/>
              <a:t>13</a:t>
            </a:fld>
            <a:endParaRPr lang="en-US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004328" y="694171"/>
            <a:ext cx="4849346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361" y="4342535"/>
            <a:ext cx="5485279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A29F47-D481-42BA-B0F2-58B8FB2C340D}" type="slidenum">
              <a:rPr lang="en-US"/>
              <a:pPr/>
              <a:t>14</a:t>
            </a:fld>
            <a:endParaRPr lang="en-US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004328" y="694171"/>
            <a:ext cx="4849346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361" y="4342535"/>
            <a:ext cx="5485279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A29F47-D481-42BA-B0F2-58B8FB2C340D}" type="slidenum">
              <a:rPr lang="en-US"/>
              <a:pPr/>
              <a:t>15</a:t>
            </a:fld>
            <a:endParaRPr lang="en-US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004328" y="694171"/>
            <a:ext cx="4849346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361" y="4342535"/>
            <a:ext cx="5485279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184-97D4-4E7A-9906-D1AF9F6B5BB8}" type="datetimeFigureOut">
              <a:rPr lang="en-US" smtClean="0"/>
              <a:pPr/>
              <a:t>2/26/16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11B3554-954C-451D-BF22-3FC4E4CDD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184-97D4-4E7A-9906-D1AF9F6B5BB8}" type="datetimeFigureOut">
              <a:rPr lang="en-US" smtClean="0"/>
              <a:pPr/>
              <a:t>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3554-954C-451D-BF22-3FC4E4CDD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184-97D4-4E7A-9906-D1AF9F6B5BB8}" type="datetimeFigureOut">
              <a:rPr lang="en-US" smtClean="0"/>
              <a:pPr/>
              <a:t>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3554-954C-451D-BF22-3FC4E4CDD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18488" cy="13604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2250" cy="4103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981200"/>
            <a:ext cx="4033838" cy="4103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664E3-D5AD-EB4F-9B3F-BCEEC2648D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27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184-97D4-4E7A-9906-D1AF9F6B5BB8}" type="datetimeFigureOut">
              <a:rPr lang="en-US" smtClean="0"/>
              <a:pPr/>
              <a:t>2/26/16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11B3554-954C-451D-BF22-3FC4E4CDD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184-97D4-4E7A-9906-D1AF9F6B5BB8}" type="datetimeFigureOut">
              <a:rPr lang="en-US" smtClean="0"/>
              <a:pPr/>
              <a:t>2/26/16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3554-954C-451D-BF22-3FC4E4CDDA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184-97D4-4E7A-9906-D1AF9F6B5BB8}" type="datetimeFigureOut">
              <a:rPr lang="en-US" smtClean="0"/>
              <a:pPr/>
              <a:t>2/26/16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3554-954C-451D-BF22-3FC4E4CDD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184-97D4-4E7A-9906-D1AF9F6B5BB8}" type="datetimeFigureOut">
              <a:rPr lang="en-US" smtClean="0"/>
              <a:pPr/>
              <a:t>2/26/16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11B3554-954C-451D-BF22-3FC4E4CDDA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184-97D4-4E7A-9906-D1AF9F6B5BB8}" type="datetimeFigureOut">
              <a:rPr lang="en-US" smtClean="0"/>
              <a:pPr/>
              <a:t>2/26/16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3554-954C-451D-BF22-3FC4E4CDD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184-97D4-4E7A-9906-D1AF9F6B5BB8}" type="datetimeFigureOut">
              <a:rPr lang="en-US" smtClean="0"/>
              <a:pPr/>
              <a:t>2/26/16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3554-954C-451D-BF22-3FC4E4CDD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184-97D4-4E7A-9906-D1AF9F6B5BB8}" type="datetimeFigureOut">
              <a:rPr lang="en-US" smtClean="0"/>
              <a:pPr/>
              <a:t>2/26/16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3554-954C-451D-BF22-3FC4E4CDD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184-97D4-4E7A-9906-D1AF9F6B5BB8}" type="datetimeFigureOut">
              <a:rPr lang="en-US" smtClean="0"/>
              <a:pPr/>
              <a:t>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3554-954C-451D-BF22-3FC4E4CDDA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EEE184-97D4-4E7A-9906-D1AF9F6B5BB8}" type="datetimeFigureOut">
              <a:rPr lang="en-US" smtClean="0"/>
              <a:pPr/>
              <a:t>2/26/16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11B3554-954C-451D-BF22-3FC4E4CDDA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nese-porcelain-art.com/acatalog" TargetMode="External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sterntour.com.hk/image/chingming1.jpg" TargetMode="External"/><Relationship Id="rId4" Type="http://schemas.openxmlformats.org/officeDocument/2006/relationships/image" Target="../media/image25.jpe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hinahighlights.com/greatwall/map/pic/great-wall_tourist_map_big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8013" cy="762000"/>
          </a:xfrm>
        </p:spPr>
        <p:txBody>
          <a:bodyPr lIns="0" tIns="0" rIns="0" bIns="0"/>
          <a:lstStyle/>
          <a:p>
            <a:pPr algn="ctr" eaLnBrk="1" hangingPunct="1">
              <a:lnSpc>
                <a:spcPct val="10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b="1" dirty="0" smtClean="0">
                <a:latin typeface="Tahoma" charset="0"/>
                <a:cs typeface="MS Gothic" charset="0"/>
              </a:rPr>
              <a:t>JUST DO IT #2 2/25</a:t>
            </a:r>
            <a:endParaRPr lang="en-GB" b="1" dirty="0">
              <a:latin typeface="Tahoma" charset="0"/>
              <a:cs typeface="MS Gothic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762000"/>
            <a:ext cx="8458200" cy="4724400"/>
          </a:xfrm>
        </p:spPr>
        <p:txBody>
          <a:bodyPr lIns="0" tIns="0" rIns="0" bIns="0"/>
          <a:lstStyle/>
          <a:p>
            <a:pPr eaLnBrk="1" hangingPunct="1">
              <a:lnSpc>
                <a:spcPct val="102000"/>
              </a:lnSpc>
              <a:tabLst>
                <a:tab pos="438150" algn="l"/>
                <a:tab pos="895350" algn="l"/>
                <a:tab pos="1352550" algn="l"/>
                <a:tab pos="1809750" algn="l"/>
                <a:tab pos="2266950" algn="l"/>
                <a:tab pos="2724150" algn="l"/>
                <a:tab pos="3181350" algn="l"/>
                <a:tab pos="3638550" algn="l"/>
                <a:tab pos="4095750" algn="l"/>
                <a:tab pos="4552950" algn="l"/>
                <a:tab pos="5010150" algn="l"/>
                <a:tab pos="5467350" algn="l"/>
                <a:tab pos="5924550" algn="l"/>
                <a:tab pos="6381750" algn="l"/>
                <a:tab pos="6838950" algn="l"/>
                <a:tab pos="7296150" algn="l"/>
                <a:tab pos="7753350" algn="l"/>
                <a:tab pos="8210550" algn="l"/>
                <a:tab pos="8667750" algn="l"/>
                <a:tab pos="9124950" algn="l"/>
                <a:tab pos="9128125" algn="l"/>
                <a:tab pos="9585325" algn="l"/>
                <a:tab pos="10042525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  <a:defRPr/>
            </a:pPr>
            <a:endParaRPr lang="en-GB" sz="2600" b="1" dirty="0" smtClean="0">
              <a:latin typeface="Tahoma" charset="0"/>
              <a:cs typeface="MS Gothic" charset="0"/>
            </a:endParaRPr>
          </a:p>
          <a:p>
            <a:pPr eaLnBrk="1" hangingPunct="1">
              <a:lnSpc>
                <a:spcPct val="102000"/>
              </a:lnSpc>
              <a:tabLst>
                <a:tab pos="438150" algn="l"/>
                <a:tab pos="895350" algn="l"/>
                <a:tab pos="1352550" algn="l"/>
                <a:tab pos="1809750" algn="l"/>
                <a:tab pos="2266950" algn="l"/>
                <a:tab pos="2724150" algn="l"/>
                <a:tab pos="3181350" algn="l"/>
                <a:tab pos="3638550" algn="l"/>
                <a:tab pos="4095750" algn="l"/>
                <a:tab pos="4552950" algn="l"/>
                <a:tab pos="5010150" algn="l"/>
                <a:tab pos="5467350" algn="l"/>
                <a:tab pos="5924550" algn="l"/>
                <a:tab pos="6381750" algn="l"/>
                <a:tab pos="6838950" algn="l"/>
                <a:tab pos="7296150" algn="l"/>
                <a:tab pos="7753350" algn="l"/>
                <a:tab pos="8210550" algn="l"/>
                <a:tab pos="8667750" algn="l"/>
                <a:tab pos="9124950" algn="l"/>
                <a:tab pos="9128125" algn="l"/>
                <a:tab pos="9585325" algn="l"/>
                <a:tab pos="10042525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  <a:defRPr/>
            </a:pPr>
            <a:r>
              <a:rPr lang="en-GB" sz="2600" b="1" dirty="0" smtClean="0">
                <a:latin typeface="Tahoma" charset="0"/>
                <a:cs typeface="MS Gothic" charset="0"/>
              </a:rPr>
              <a:t>Using your </a:t>
            </a:r>
            <a:r>
              <a:rPr lang="en-GB" sz="2600" b="1" dirty="0" err="1" smtClean="0">
                <a:latin typeface="Tahoma" charset="0"/>
                <a:cs typeface="MS Gothic" charset="0"/>
              </a:rPr>
              <a:t>Ipad</a:t>
            </a:r>
            <a:r>
              <a:rPr lang="en-GB" sz="2600" b="1" dirty="0" smtClean="0">
                <a:latin typeface="Tahoma" charset="0"/>
                <a:cs typeface="MS Gothic" charset="0"/>
              </a:rPr>
              <a:t> and textbook, complete a Venn </a:t>
            </a:r>
            <a:r>
              <a:rPr lang="en-GB" sz="2600" b="1" dirty="0">
                <a:latin typeface="Tahoma" charset="0"/>
                <a:cs typeface="MS Gothic" charset="0"/>
              </a:rPr>
              <a:t>Diagram comparing </a:t>
            </a:r>
            <a:r>
              <a:rPr lang="en-GB" sz="2600" b="1" dirty="0" smtClean="0">
                <a:latin typeface="Tahoma" charset="0"/>
                <a:cs typeface="MS Gothic" charset="0"/>
              </a:rPr>
              <a:t>Hinduism and Buddhism.  Include at least 5 items in each section.                        </a:t>
            </a:r>
            <a:r>
              <a:rPr lang="en-GB" sz="2600" b="1" dirty="0">
                <a:latin typeface="Tahoma" charset="0"/>
                <a:cs typeface="MS Gothic" charset="0"/>
              </a:rPr>
              <a:t>		</a:t>
            </a:r>
            <a:endParaRPr lang="en-GB" sz="2600" b="1" u="sng" dirty="0" smtClean="0">
              <a:latin typeface="Tahoma" charset="0"/>
              <a:cs typeface="MS Gothic" charset="0"/>
            </a:endParaRPr>
          </a:p>
          <a:p>
            <a:pPr eaLnBrk="1" hangingPunct="1">
              <a:lnSpc>
                <a:spcPct val="102000"/>
              </a:lnSpc>
              <a:tabLst>
                <a:tab pos="438150" algn="l"/>
                <a:tab pos="895350" algn="l"/>
                <a:tab pos="1352550" algn="l"/>
                <a:tab pos="1809750" algn="l"/>
                <a:tab pos="2266950" algn="l"/>
                <a:tab pos="2724150" algn="l"/>
                <a:tab pos="3181350" algn="l"/>
                <a:tab pos="3638550" algn="l"/>
                <a:tab pos="4095750" algn="l"/>
                <a:tab pos="4552950" algn="l"/>
                <a:tab pos="5010150" algn="l"/>
                <a:tab pos="5467350" algn="l"/>
                <a:tab pos="5924550" algn="l"/>
                <a:tab pos="6381750" algn="l"/>
                <a:tab pos="6838950" algn="l"/>
                <a:tab pos="7296150" algn="l"/>
                <a:tab pos="7753350" algn="l"/>
                <a:tab pos="8210550" algn="l"/>
                <a:tab pos="8667750" algn="l"/>
                <a:tab pos="9124950" algn="l"/>
                <a:tab pos="9128125" algn="l"/>
                <a:tab pos="9585325" algn="l"/>
                <a:tab pos="10042525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  <a:defRPr/>
            </a:pPr>
            <a:r>
              <a:rPr lang="en-GB" sz="2600" b="1" u="sng" dirty="0" smtClean="0">
                <a:latin typeface="Tahoma" charset="0"/>
                <a:cs typeface="MS Gothic" charset="0"/>
              </a:rPr>
              <a:t>Hinduism</a:t>
            </a:r>
            <a:r>
              <a:rPr lang="en-GB" sz="2600" b="1" dirty="0">
                <a:latin typeface="Tahoma" charset="0"/>
                <a:cs typeface="MS Gothic" charset="0"/>
              </a:rPr>
              <a:t>			</a:t>
            </a:r>
            <a:r>
              <a:rPr lang="en-GB" sz="2600" b="1" u="sng" dirty="0" smtClean="0">
                <a:latin typeface="Tahoma" charset="0"/>
                <a:cs typeface="MS Gothic" charset="0"/>
              </a:rPr>
              <a:t>Both</a:t>
            </a:r>
            <a:r>
              <a:rPr lang="en-GB" sz="2600" b="1" dirty="0">
                <a:latin typeface="Tahoma" charset="0"/>
                <a:cs typeface="MS Gothic" charset="0"/>
              </a:rPr>
              <a:t>				</a:t>
            </a:r>
            <a:r>
              <a:rPr lang="en-GB" sz="2600" b="1" u="sng" dirty="0">
                <a:latin typeface="Tahoma" charset="0"/>
                <a:cs typeface="MS Gothic" charset="0"/>
              </a:rPr>
              <a:t>Buddhism</a:t>
            </a:r>
            <a:r>
              <a:rPr lang="en-GB" sz="2600" b="1" dirty="0">
                <a:latin typeface="Tahoma" charset="0"/>
                <a:cs typeface="MS Gothic" charset="0"/>
              </a:rPr>
              <a:t>		</a:t>
            </a:r>
            <a:r>
              <a:rPr lang="en-GB" b="1" dirty="0">
                <a:latin typeface="Tahoma" charset="0"/>
                <a:cs typeface="MS Gothic" charset="0"/>
              </a:rPr>
              <a:t>  </a:t>
            </a:r>
          </a:p>
        </p:txBody>
      </p:sp>
      <p:sp>
        <p:nvSpPr>
          <p:cNvPr id="60419" name="Oval 3"/>
          <p:cNvSpPr>
            <a:spLocks noChangeArrowheads="1"/>
          </p:cNvSpPr>
          <p:nvPr/>
        </p:nvSpPr>
        <p:spPr bwMode="auto">
          <a:xfrm>
            <a:off x="228600" y="3200400"/>
            <a:ext cx="4572000" cy="3429000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Oval 4"/>
          <p:cNvSpPr>
            <a:spLocks noChangeArrowheads="1"/>
          </p:cNvSpPr>
          <p:nvPr/>
        </p:nvSpPr>
        <p:spPr bwMode="auto">
          <a:xfrm>
            <a:off x="3429000" y="3200400"/>
            <a:ext cx="5486400" cy="3429000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339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Silk road &amp;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Silk Road facilitated trade &amp; contact between China &amp; other cultures as far away as Rome</a:t>
            </a:r>
            <a:endParaRPr lang="en-US" dirty="0"/>
          </a:p>
          <a:p>
            <a:r>
              <a:rPr lang="en-US" dirty="0" smtClean="0"/>
              <a:t>Trade Products:</a:t>
            </a:r>
          </a:p>
          <a:p>
            <a:pPr lvl="1"/>
            <a:r>
              <a:rPr lang="en-US" dirty="0" smtClean="0"/>
              <a:t>Paper</a:t>
            </a:r>
          </a:p>
          <a:p>
            <a:pPr lvl="1"/>
            <a:r>
              <a:rPr lang="en-US" dirty="0" smtClean="0"/>
              <a:t>Porcelain</a:t>
            </a:r>
          </a:p>
          <a:p>
            <a:pPr lvl="1"/>
            <a:r>
              <a:rPr lang="en-US" dirty="0" smtClean="0"/>
              <a:t>Silk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3253" y="3200400"/>
            <a:ext cx="4560747" cy="368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400" y="4762580"/>
            <a:ext cx="1715040" cy="20954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4508752"/>
            <a:ext cx="2895600" cy="2349248"/>
          </a:xfrm>
          <a:prstGeom prst="rect">
            <a:avLst/>
          </a:prstGeom>
          <a:noFill/>
          <a:ln w="57240">
            <a:solidFill>
              <a:srgbClr val="FFFFFF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1446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JUST DO IT </a:t>
            </a:r>
            <a:r>
              <a:rPr lang="en-US" b="1" dirty="0" smtClean="0"/>
              <a:t>#3 </a:t>
            </a:r>
            <a:r>
              <a:rPr lang="en-US" b="1" dirty="0"/>
              <a:t>2</a:t>
            </a:r>
            <a:r>
              <a:rPr lang="en-US" b="1" dirty="0" smtClean="0"/>
              <a:t>/26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Answer the following questions in your book regarding the map:</a:t>
            </a:r>
          </a:p>
          <a:p>
            <a:r>
              <a:rPr lang="en-US" b="1" dirty="0" smtClean="0"/>
              <a:t>Page 298 #1-2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7951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458200" cy="1828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WHI.4f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Chinese culture &amp; Religion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43" y="3429001"/>
            <a:ext cx="4687476" cy="34398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5481" y="3429000"/>
            <a:ext cx="45758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2244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313418"/>
          </a:xfrm>
          <a:ln/>
        </p:spPr>
        <p:txBody>
          <a:bodyPr lIns="81639" tIns="42452" rIns="81639" bIns="42452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3200" b="1" dirty="0"/>
              <a:t>Confucianism </a:t>
            </a:r>
            <a:endParaRPr lang="en-US" sz="2900" u="sng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14720" y="1170843"/>
            <a:ext cx="8686080" cy="5257992"/>
          </a:xfrm>
          <a:ln/>
        </p:spPr>
        <p:txBody>
          <a:bodyPr lIns="81639" tIns="42452" rIns="81639" bIns="42452">
            <a:normAutofit/>
          </a:bodyPr>
          <a:lstStyle/>
          <a:p>
            <a:pPr marL="390246" indent="-293764">
              <a:lnSpc>
                <a:spcPct val="90000"/>
              </a:lnSpc>
              <a:spcBef>
                <a:spcPts val="726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  <a:tab pos="8536446" algn="l"/>
              </a:tabLst>
            </a:pPr>
            <a:r>
              <a:rPr lang="en-US" sz="3300" b="1" dirty="0" smtClean="0">
                <a:solidFill>
                  <a:srgbClr val="000000"/>
                </a:solidFill>
              </a:rPr>
              <a:t>C</a:t>
            </a:r>
            <a:r>
              <a:rPr lang="en-US" sz="3300" dirty="0" smtClean="0">
                <a:solidFill>
                  <a:srgbClr val="000000"/>
                </a:solidFill>
              </a:rPr>
              <a:t>onfucianism is all about </a:t>
            </a:r>
            <a:r>
              <a:rPr lang="en-US" sz="3300" b="1" dirty="0" smtClean="0">
                <a:solidFill>
                  <a:srgbClr val="000000"/>
                </a:solidFill>
              </a:rPr>
              <a:t>R.E.S.P.E.C.T.</a:t>
            </a:r>
          </a:p>
          <a:p>
            <a:pPr marL="390246" indent="-293764">
              <a:lnSpc>
                <a:spcPct val="90000"/>
              </a:lnSpc>
              <a:spcBef>
                <a:spcPts val="726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  <a:tab pos="8536446" algn="l"/>
              </a:tabLst>
            </a:pPr>
            <a:r>
              <a:rPr lang="en-US" sz="3600" b="1" dirty="0" smtClean="0"/>
              <a:t>R</a:t>
            </a:r>
            <a:r>
              <a:rPr lang="en-US" sz="3600" dirty="0" smtClean="0"/>
              <a:t>espect </a:t>
            </a:r>
            <a:r>
              <a:rPr lang="en-US" sz="3600" dirty="0"/>
              <a:t>for elders</a:t>
            </a:r>
          </a:p>
          <a:p>
            <a:pPr marL="390246" indent="-293764">
              <a:lnSpc>
                <a:spcPct val="90000"/>
              </a:lnSpc>
              <a:spcBef>
                <a:spcPts val="726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  <a:tab pos="8536446" algn="l"/>
              </a:tabLst>
            </a:pPr>
            <a:r>
              <a:rPr lang="en-US" sz="3600" b="1" dirty="0" smtClean="0"/>
              <a:t>E</a:t>
            </a:r>
            <a:r>
              <a:rPr lang="en-US" sz="3600" dirty="0" smtClean="0"/>
              <a:t>mphasis </a:t>
            </a:r>
            <a:r>
              <a:rPr lang="en-US" sz="3600" dirty="0"/>
              <a:t>on </a:t>
            </a:r>
            <a:r>
              <a:rPr lang="en-US" sz="3600" dirty="0" smtClean="0"/>
              <a:t>education</a:t>
            </a:r>
          </a:p>
          <a:p>
            <a:pPr marL="96482" indent="0">
              <a:lnSpc>
                <a:spcPct val="90000"/>
              </a:lnSpc>
              <a:spcBef>
                <a:spcPts val="726"/>
              </a:spcBef>
              <a:spcAft>
                <a:spcPct val="0"/>
              </a:spcAft>
              <a:buSzPct val="45000"/>
              <a:buNone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  <a:tab pos="8536446" algn="l"/>
              </a:tabLst>
            </a:pPr>
            <a:endParaRPr lang="en-US" sz="3300" dirty="0" smtClean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30" y="3429000"/>
            <a:ext cx="5052349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347777"/>
            <a:ext cx="3657600" cy="351385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313418"/>
          </a:xfrm>
          <a:ln/>
        </p:spPr>
        <p:txBody>
          <a:bodyPr lIns="81639" tIns="42452" rIns="81639" bIns="42452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3200" b="1" dirty="0"/>
              <a:t>Confucianism </a:t>
            </a:r>
            <a:endParaRPr lang="en-US" sz="2900" u="sng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14720" y="1170843"/>
            <a:ext cx="8686080" cy="5257992"/>
          </a:xfrm>
          <a:ln/>
        </p:spPr>
        <p:txBody>
          <a:bodyPr lIns="81639" tIns="42452" rIns="81639" bIns="42452">
            <a:normAutofit/>
          </a:bodyPr>
          <a:lstStyle/>
          <a:p>
            <a:pPr marL="390246" indent="-293764">
              <a:lnSpc>
                <a:spcPct val="90000"/>
              </a:lnSpc>
              <a:spcBef>
                <a:spcPts val="726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  <a:tab pos="8536446" algn="l"/>
              </a:tabLst>
            </a:pPr>
            <a:r>
              <a:rPr lang="en-US" sz="3600" b="1" dirty="0" smtClean="0"/>
              <a:t>S</a:t>
            </a:r>
            <a:r>
              <a:rPr lang="en-US" sz="3600" dirty="0" smtClean="0"/>
              <a:t>ocial order formed in China</a:t>
            </a:r>
          </a:p>
          <a:p>
            <a:pPr marL="790296" lvl="1" indent="-293764">
              <a:lnSpc>
                <a:spcPct val="90000"/>
              </a:lnSpc>
              <a:spcBef>
                <a:spcPts val="726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  <a:tab pos="8536446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5 relationships:  ruler and subject, father and son, husband and wife, older and younger brothers, and friend and friend  </a:t>
            </a:r>
            <a:endParaRPr lang="en-US" dirty="0" smtClean="0"/>
          </a:p>
          <a:p>
            <a:pPr marL="390246" indent="-293764">
              <a:lnSpc>
                <a:spcPct val="90000"/>
              </a:lnSpc>
              <a:spcBef>
                <a:spcPts val="726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  <a:tab pos="8536446" algn="l"/>
              </a:tabLst>
            </a:pPr>
            <a:r>
              <a:rPr lang="en-US" sz="3600" b="1" dirty="0" smtClean="0"/>
              <a:t>P</a:t>
            </a:r>
            <a:r>
              <a:rPr lang="en-US" sz="3600" dirty="0" smtClean="0"/>
              <a:t>opular belief humans are good, not bad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572329"/>
            <a:ext cx="2463800" cy="3289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7156" y="3657600"/>
            <a:ext cx="480934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096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381000"/>
            <a:ext cx="8229600" cy="1313418"/>
          </a:xfrm>
          <a:ln/>
        </p:spPr>
        <p:txBody>
          <a:bodyPr lIns="81639" tIns="42452" rIns="81639" bIns="42452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3200" b="1" dirty="0"/>
              <a:t>Confucianism </a:t>
            </a:r>
            <a:endParaRPr lang="en-US" sz="2900" u="sng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21634" y="838200"/>
            <a:ext cx="8686080" cy="5257992"/>
          </a:xfrm>
          <a:ln/>
        </p:spPr>
        <p:txBody>
          <a:bodyPr lIns="81639" tIns="42452" rIns="81639" bIns="42452">
            <a:normAutofit/>
          </a:bodyPr>
          <a:lstStyle/>
          <a:p>
            <a:pPr marL="390246" indent="-293764">
              <a:lnSpc>
                <a:spcPct val="90000"/>
              </a:lnSpc>
              <a:spcBef>
                <a:spcPts val="726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  <a:tab pos="8536446" algn="l"/>
              </a:tabLst>
            </a:pPr>
            <a:r>
              <a:rPr lang="en-US" b="1" dirty="0" smtClean="0"/>
              <a:t>Even created a C</a:t>
            </a:r>
            <a:r>
              <a:rPr lang="en-US" dirty="0" smtClean="0"/>
              <a:t>ode </a:t>
            </a:r>
            <a:r>
              <a:rPr lang="en-US" dirty="0"/>
              <a:t>of Politeness </a:t>
            </a:r>
          </a:p>
          <a:p>
            <a:pPr lvl="1"/>
            <a:r>
              <a:rPr lang="en-US" dirty="0"/>
              <a:t>still in use within Chinese society </a:t>
            </a:r>
            <a:r>
              <a:rPr lang="en-US" dirty="0" smtClean="0"/>
              <a:t>today</a:t>
            </a:r>
            <a:endParaRPr lang="en-US" sz="3600" dirty="0" smtClean="0"/>
          </a:p>
          <a:p>
            <a:pPr marL="390246" indent="-293764">
              <a:lnSpc>
                <a:spcPct val="90000"/>
              </a:lnSpc>
              <a:spcBef>
                <a:spcPts val="726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  <a:tab pos="8536446" algn="l"/>
              </a:tabLst>
            </a:pPr>
            <a:r>
              <a:rPr lang="en-US" sz="3600" b="1" dirty="0" smtClean="0"/>
              <a:t>Civil Service System</a:t>
            </a:r>
          </a:p>
          <a:p>
            <a:pPr marL="790296" lvl="1" indent="-293764">
              <a:lnSpc>
                <a:spcPct val="90000"/>
              </a:lnSpc>
              <a:spcBef>
                <a:spcPts val="726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  <a:tab pos="8536446" algn="l"/>
              </a:tabLst>
            </a:pPr>
            <a:r>
              <a:rPr lang="en-US" b="1" dirty="0" smtClean="0"/>
              <a:t>Created merit-based government jobs  </a:t>
            </a:r>
          </a:p>
          <a:p>
            <a:pPr marL="390246" indent="-293764">
              <a:lnSpc>
                <a:spcPct val="90000"/>
              </a:lnSpc>
              <a:spcBef>
                <a:spcPts val="726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  <a:tab pos="8536446" algn="l"/>
              </a:tabLst>
            </a:pPr>
            <a:r>
              <a:rPr lang="en-US" sz="3600" b="1" dirty="0" smtClean="0"/>
              <a:t>T</a:t>
            </a:r>
            <a:r>
              <a:rPr lang="en-US" sz="3600" dirty="0" smtClean="0"/>
              <a:t>aught to worship ancestors in the afterlife</a:t>
            </a:r>
          </a:p>
          <a:p>
            <a:pPr marL="390246" indent="-293764">
              <a:lnSpc>
                <a:spcPct val="90000"/>
              </a:lnSpc>
              <a:spcBef>
                <a:spcPts val="726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  <a:tab pos="8536446" algn="l"/>
              </a:tabLst>
            </a:pPr>
            <a:endParaRPr lang="en-US" dirty="0" smtClean="0"/>
          </a:p>
          <a:p>
            <a:pPr marL="390246" indent="-293764">
              <a:lnSpc>
                <a:spcPct val="90000"/>
              </a:lnSpc>
              <a:spcBef>
                <a:spcPts val="726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  <a:tab pos="8536446" algn="l"/>
              </a:tabLst>
            </a:pPr>
            <a:endParaRPr lang="en-US" sz="3300" dirty="0" smtClean="0">
              <a:solidFill>
                <a:srgbClr val="000000"/>
              </a:solidFill>
            </a:endParaRPr>
          </a:p>
        </p:txBody>
      </p:sp>
      <p:pic>
        <p:nvPicPr>
          <p:cNvPr id="4" name="Picture 2">
            <a:hlinkClick r:id="rId3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9028" y="4038601"/>
            <a:ext cx="4264639" cy="281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066" y="3962400"/>
            <a:ext cx="4832048" cy="289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007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41248"/>
          </a:xfrm>
        </p:spPr>
        <p:txBody>
          <a:bodyPr/>
          <a:lstStyle/>
          <a:p>
            <a:pPr algn="ctr"/>
            <a:r>
              <a:rPr lang="en-US" b="1" dirty="0" smtClean="0"/>
              <a:t>Taoism (Daoism)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8839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Lao </a:t>
            </a:r>
            <a:r>
              <a:rPr lang="en-US" dirty="0" err="1"/>
              <a:t>Z</a:t>
            </a:r>
            <a:r>
              <a:rPr lang="en-US" dirty="0" err="1" smtClean="0"/>
              <a:t>i</a:t>
            </a:r>
            <a:r>
              <a:rPr lang="en-US" dirty="0" smtClean="0"/>
              <a:t> was interested in finding a way to live in harmony with nature and find inner peace</a:t>
            </a:r>
          </a:p>
          <a:p>
            <a:r>
              <a:rPr lang="en-US" dirty="0" smtClean="0"/>
              <a:t>Taoism leads “the Way” to living good </a:t>
            </a:r>
            <a:r>
              <a:rPr lang="en-US" b="1" dirty="0" smtClean="0"/>
              <a:t>L.I.V.E.S.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74567"/>
            <a:ext cx="3352799" cy="378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5241" y="3124200"/>
            <a:ext cx="498260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Taoism (Daoism)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88392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L</a:t>
            </a:r>
            <a:r>
              <a:rPr lang="en-US" dirty="0" smtClean="0"/>
              <a:t>ive in harmony with nature</a:t>
            </a:r>
            <a:endParaRPr lang="en-US" b="1" dirty="0" smtClean="0"/>
          </a:p>
          <a:p>
            <a:r>
              <a:rPr lang="en-US" b="1" dirty="0" smtClean="0"/>
              <a:t>I</a:t>
            </a:r>
            <a:r>
              <a:rPr lang="en-US" dirty="0" smtClean="0"/>
              <a:t>nner peace</a:t>
            </a:r>
          </a:p>
          <a:p>
            <a:r>
              <a:rPr lang="en-US" b="1" dirty="0" smtClean="0"/>
              <a:t>V</a:t>
            </a:r>
            <a:r>
              <a:rPr lang="en-US" dirty="0" smtClean="0"/>
              <a:t>alues &amp; culture formed in China</a:t>
            </a:r>
            <a:endParaRPr lang="en-US" b="1" dirty="0" smtClean="0"/>
          </a:p>
          <a:p>
            <a:r>
              <a:rPr lang="en-US" b="1" dirty="0" smtClean="0"/>
              <a:t>Exercises humility in all things</a:t>
            </a:r>
          </a:p>
          <a:p>
            <a:r>
              <a:rPr lang="en-US" b="1" dirty="0" smtClean="0"/>
              <a:t>Simple life is key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527" y="3810000"/>
            <a:ext cx="5627473" cy="30443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" y="3909779"/>
            <a:ext cx="3196771" cy="297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Yin and Yang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Found in both Confucianism and Taoism</a:t>
            </a:r>
          </a:p>
          <a:p>
            <a:r>
              <a:rPr lang="en-US" dirty="0" smtClean="0"/>
              <a:t>two opposite powers which balance out the universe</a:t>
            </a:r>
          </a:p>
        </p:txBody>
      </p:sp>
      <p:pic>
        <p:nvPicPr>
          <p:cNvPr id="5" name="Picture 5" descr="Image:Yin yang.sv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790700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41248"/>
          </a:xfrm>
        </p:spPr>
        <p:txBody>
          <a:bodyPr/>
          <a:lstStyle/>
          <a:p>
            <a:pPr algn="ctr"/>
            <a:r>
              <a:rPr lang="en-US" b="1" dirty="0" smtClean="0"/>
              <a:t>Yin and Yang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191000" cy="5105400"/>
          </a:xfrm>
        </p:spPr>
        <p:txBody>
          <a:bodyPr>
            <a:normAutofit/>
          </a:bodyPr>
          <a:lstStyle/>
          <a:p>
            <a:r>
              <a:rPr lang="en-US" dirty="0"/>
              <a:t>If you can balance these forces in your own life, you can reach harmony</a:t>
            </a:r>
          </a:p>
          <a:p>
            <a:r>
              <a:rPr lang="en-US" b="1" i="1" dirty="0" smtClean="0"/>
              <a:t>Yin</a:t>
            </a:r>
            <a:r>
              <a:rPr lang="en-US" b="1" dirty="0" smtClean="0"/>
              <a:t> </a:t>
            </a:r>
            <a:r>
              <a:rPr lang="en-US" dirty="0" smtClean="0">
                <a:ea typeface="新細明體" pitchFamily="18" charset="-120"/>
              </a:rPr>
              <a:t>is the darker element</a:t>
            </a:r>
          </a:p>
          <a:p>
            <a:r>
              <a:rPr lang="en-US" b="1" i="1" dirty="0" smtClean="0"/>
              <a:t>Yang</a:t>
            </a:r>
            <a:r>
              <a:rPr lang="en-US" b="1" dirty="0" smtClean="0"/>
              <a:t> </a:t>
            </a:r>
            <a:r>
              <a:rPr lang="en-US" dirty="0" smtClean="0"/>
              <a:t> is the brighter element; </a:t>
            </a:r>
          </a:p>
          <a:p>
            <a:r>
              <a:rPr lang="en-US" dirty="0" smtClean="0"/>
              <a:t>These are complementary opposites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600200"/>
            <a:ext cx="2459789" cy="243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5585" y="1066800"/>
            <a:ext cx="2128415" cy="2668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191000"/>
            <a:ext cx="2352675" cy="227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JUST DO IT #5 10/1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86800" cy="6172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Match each item with either Confucianism or Taoism:</a:t>
            </a:r>
          </a:p>
          <a:p>
            <a:r>
              <a:rPr lang="en-US" b="1" dirty="0" smtClean="0"/>
              <a:t>Worship ancestors in after life</a:t>
            </a:r>
          </a:p>
          <a:p>
            <a:r>
              <a:rPr lang="en-US" b="1" dirty="0" smtClean="0"/>
              <a:t>Live </a:t>
            </a:r>
            <a:r>
              <a:rPr lang="en-US" b="1" dirty="0"/>
              <a:t>in harmony with </a:t>
            </a:r>
            <a:r>
              <a:rPr lang="en-US" b="1" dirty="0" smtClean="0"/>
              <a:t>nature</a:t>
            </a:r>
          </a:p>
          <a:p>
            <a:r>
              <a:rPr lang="en-US" b="1" dirty="0" smtClean="0"/>
              <a:t>Respect for elders</a:t>
            </a:r>
          </a:p>
          <a:p>
            <a:r>
              <a:rPr lang="en-US" b="1" dirty="0" smtClean="0"/>
              <a:t>Lao </a:t>
            </a:r>
            <a:r>
              <a:rPr lang="en-US" b="1" dirty="0" err="1" smtClean="0"/>
              <a:t>Zi</a:t>
            </a:r>
            <a:endParaRPr lang="en-US" b="1" dirty="0" smtClean="0"/>
          </a:p>
          <a:p>
            <a:r>
              <a:rPr lang="en-US" b="1" dirty="0" smtClean="0"/>
              <a:t>Code of politeness</a:t>
            </a:r>
            <a:endParaRPr lang="en-US" b="1" dirty="0"/>
          </a:p>
          <a:p>
            <a:r>
              <a:rPr lang="en-US" b="1" dirty="0"/>
              <a:t>Inner </a:t>
            </a:r>
            <a:r>
              <a:rPr lang="en-US" b="1" dirty="0" smtClean="0"/>
              <a:t>peace</a:t>
            </a:r>
          </a:p>
          <a:p>
            <a:r>
              <a:rPr lang="en-US" b="1" dirty="0" smtClean="0"/>
              <a:t>Education</a:t>
            </a:r>
            <a:endParaRPr lang="en-US" b="1" dirty="0"/>
          </a:p>
          <a:p>
            <a:r>
              <a:rPr lang="en-US" b="1" dirty="0" smtClean="0"/>
              <a:t>Civil Service System</a:t>
            </a:r>
            <a:endParaRPr lang="en-US" b="1" dirty="0"/>
          </a:p>
          <a:p>
            <a:r>
              <a:rPr lang="en-US" b="1" dirty="0"/>
              <a:t>Exercises humility </a:t>
            </a:r>
            <a:endParaRPr lang="en-US" b="1" dirty="0" smtClean="0"/>
          </a:p>
          <a:p>
            <a:r>
              <a:rPr lang="en-US" b="1" dirty="0" smtClean="0"/>
              <a:t>Simple life</a:t>
            </a:r>
          </a:p>
          <a:p>
            <a:r>
              <a:rPr lang="en-US" b="1" dirty="0" smtClean="0"/>
              <a:t>Respect for ancestors</a:t>
            </a:r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60020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400"/>
            <a:ext cx="8686800" cy="841248"/>
          </a:xfrm>
        </p:spPr>
        <p:txBody>
          <a:bodyPr/>
          <a:lstStyle/>
          <a:p>
            <a:pPr algn="ctr"/>
            <a:r>
              <a:rPr lang="en-US" b="1" dirty="0" smtClean="0"/>
              <a:t>BUDDHISM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8153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Chinese forms of Buddhism spread throughout Asia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97100"/>
            <a:ext cx="6222542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62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 class assignment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r>
              <a:rPr lang="en-US" b="1" dirty="0" smtClean="0"/>
              <a:t>Create a mind map of the following religions showing their characteristics that we have discussed in SOLs 3 &amp; 4:</a:t>
            </a:r>
          </a:p>
          <a:p>
            <a:r>
              <a:rPr lang="en-US" b="1" dirty="0" smtClean="0"/>
              <a:t>Judaism</a:t>
            </a:r>
          </a:p>
          <a:p>
            <a:r>
              <a:rPr lang="en-US" b="1" dirty="0" smtClean="0"/>
              <a:t>Zoroastrianism</a:t>
            </a:r>
          </a:p>
          <a:p>
            <a:r>
              <a:rPr lang="en-US" b="1" dirty="0" smtClean="0"/>
              <a:t>Hinduism</a:t>
            </a:r>
          </a:p>
          <a:p>
            <a:r>
              <a:rPr lang="en-US" b="1" dirty="0" smtClean="0"/>
              <a:t>Buddhism </a:t>
            </a:r>
          </a:p>
          <a:p>
            <a:r>
              <a:rPr lang="en-US" b="1" dirty="0" smtClean="0"/>
              <a:t>Confucianism </a:t>
            </a:r>
          </a:p>
          <a:p>
            <a:r>
              <a:rPr lang="en-US" b="1" dirty="0" smtClean="0"/>
              <a:t>Taoism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00927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8458200" cy="1828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WHI.4E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Chinese empire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13" y="2514600"/>
            <a:ext cx="5742819" cy="4307114"/>
          </a:xfrm>
          <a:prstGeom prst="rect">
            <a:avLst/>
          </a:prstGeom>
          <a:noFill/>
          <a:ln w="7632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249" y="2438400"/>
            <a:ext cx="3333751" cy="44050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China’s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China was geographically isolated from most of the rest of the world</a:t>
            </a:r>
          </a:p>
          <a:p>
            <a:r>
              <a:rPr lang="en-US" dirty="0" smtClean="0"/>
              <a:t>Centered on Huang He(Yellow River)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" y="3352800"/>
            <a:ext cx="4906140" cy="3519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277" y="3429000"/>
            <a:ext cx="4253066" cy="3458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China’s Geography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5029200"/>
          </a:xfrm>
        </p:spPr>
        <p:txBody>
          <a:bodyPr>
            <a:normAutofit/>
          </a:bodyPr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  <a:tab pos="94107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China was occasionally invaded</a:t>
            </a:r>
          </a:p>
          <a:p>
            <a:pPr marL="430213" indent="-32385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  <a:tab pos="94107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Migratory invaders(Mongols) raided Chinese settlements from the north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81200"/>
            <a:ext cx="4343400" cy="396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41248"/>
          </a:xfrm>
        </p:spPr>
        <p:txBody>
          <a:bodyPr/>
          <a:lstStyle/>
          <a:p>
            <a:pPr algn="ctr"/>
            <a:r>
              <a:rPr lang="en-US" dirty="0"/>
              <a:t>China’s Geography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8382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Chinese emperor Qin Shi </a:t>
            </a:r>
            <a:r>
              <a:rPr lang="en-US" dirty="0" err="1" smtClean="0"/>
              <a:t>Huangdi</a:t>
            </a:r>
            <a:r>
              <a:rPr lang="en-US" dirty="0" smtClean="0"/>
              <a:t> constructed a large wall as a line of defense against invasions</a:t>
            </a:r>
          </a:p>
          <a:p>
            <a:r>
              <a:rPr lang="en-US" dirty="0" smtClean="0"/>
              <a:t>one of the largest construction projects in human history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11908" y="3733800"/>
            <a:ext cx="183209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4869" y="3352800"/>
            <a:ext cx="4225783" cy="352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657600"/>
            <a:ext cx="2909088" cy="3200400"/>
          </a:xfrm>
          <a:prstGeom prst="rect">
            <a:avLst/>
          </a:prstGeom>
          <a:noFill/>
          <a:ln w="76320">
            <a:solidFill>
              <a:srgbClr val="008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8200"/>
          </a:xfrm>
        </p:spPr>
        <p:txBody>
          <a:bodyPr/>
          <a:lstStyle/>
          <a:p>
            <a:pPr algn="ctr"/>
            <a:r>
              <a:rPr lang="en-US" dirty="0" smtClean="0"/>
              <a:t>China’s Government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Chinese developed a ruling structure with a succession(series) of ruling families, called dynasties</a:t>
            </a:r>
          </a:p>
          <a:p>
            <a:r>
              <a:rPr lang="en-US" dirty="0"/>
              <a:t>Chinese people obeyed their emperors because they were considered divine </a:t>
            </a:r>
            <a:r>
              <a:rPr lang="en-US" dirty="0" smtClean="0"/>
              <a:t>(God-like)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707397"/>
            <a:ext cx="3733800" cy="3176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643801"/>
            <a:ext cx="2933700" cy="3250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algn="ctr"/>
            <a:r>
              <a:rPr lang="en-US" dirty="0"/>
              <a:t>China’s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075238"/>
          </a:xfrm>
        </p:spPr>
        <p:txBody>
          <a:bodyPr>
            <a:normAutofit/>
          </a:bodyPr>
          <a:lstStyle/>
          <a:p>
            <a:r>
              <a:rPr lang="en-US" dirty="0" smtClean="0"/>
              <a:t>The rulers served under the Mandate of Heaven</a:t>
            </a:r>
            <a:endParaRPr lang="en-US" dirty="0"/>
          </a:p>
          <a:p>
            <a:pPr lvl="1"/>
            <a:r>
              <a:rPr lang="en-US" dirty="0" smtClean="0"/>
              <a:t>emperors had God’s authority to rule as long as they were just (fair and good)</a:t>
            </a:r>
          </a:p>
          <a:p>
            <a:pPr lvl="1"/>
            <a:r>
              <a:rPr lang="en-US" dirty="0" smtClean="0"/>
              <a:t>If the rulers became unjust (unfair and evil), the emperor would lose God’s approval and the people overthrew him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36281"/>
            <a:ext cx="2971800" cy="2321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4137247"/>
            <a:ext cx="3581400" cy="2720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2328863" y="196850"/>
            <a:ext cx="4446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/>
              <a:t>The Dynastic Cycle</a:t>
            </a:r>
          </a:p>
        </p:txBody>
      </p:sp>
      <p:sp>
        <p:nvSpPr>
          <p:cNvPr id="104453" name="Text Box 5" descr="Newsprint"/>
          <p:cNvSpPr txBox="1">
            <a:spLocks noChangeArrowheads="1"/>
          </p:cNvSpPr>
          <p:nvPr/>
        </p:nvSpPr>
        <p:spPr bwMode="auto">
          <a:xfrm>
            <a:off x="2743200" y="1143000"/>
            <a:ext cx="3657600" cy="1612900"/>
          </a:xfrm>
          <a:prstGeom prst="rect">
            <a:avLst/>
          </a:prstGeom>
          <a:blipFill dpi="0" rotWithShape="1">
            <a:blip r:embed="rId2">
              <a:alphaModFix amt="28000"/>
            </a:blip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New Ruler Gains the Mandate of Heaven </a:t>
            </a:r>
          </a:p>
          <a:p>
            <a:pPr algn="ctr">
              <a:spcBef>
                <a:spcPct val="50000"/>
              </a:spcBef>
            </a:pPr>
            <a:r>
              <a:rPr lang="en-US" dirty="0"/>
              <a:t>Dynasty founded by powerful leader</a:t>
            </a:r>
          </a:p>
        </p:txBody>
      </p:sp>
      <p:sp>
        <p:nvSpPr>
          <p:cNvPr id="104454" name="Text Box 6" descr="Newsprint"/>
          <p:cNvSpPr txBox="1">
            <a:spLocks noChangeArrowheads="1"/>
          </p:cNvSpPr>
          <p:nvPr/>
        </p:nvSpPr>
        <p:spPr bwMode="auto">
          <a:xfrm>
            <a:off x="5638800" y="3157538"/>
            <a:ext cx="3124200" cy="1109662"/>
          </a:xfrm>
          <a:prstGeom prst="rect">
            <a:avLst/>
          </a:prstGeom>
          <a:blipFill dpi="0" rotWithShape="1">
            <a:blip r:embed="rId2">
              <a:alphaModFix amt="23000"/>
            </a:blip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Period of Great Power and Prosperity</a:t>
            </a:r>
          </a:p>
          <a:p>
            <a:pPr algn="ctr"/>
            <a:r>
              <a:rPr lang="en-US"/>
              <a:t>Golden Age</a:t>
            </a:r>
          </a:p>
        </p:txBody>
      </p:sp>
      <p:sp>
        <p:nvSpPr>
          <p:cNvPr id="104456" name="AutoShape 8"/>
          <p:cNvSpPr>
            <a:spLocks noChangeArrowheads="1"/>
          </p:cNvSpPr>
          <p:nvPr/>
        </p:nvSpPr>
        <p:spPr bwMode="auto">
          <a:xfrm rot="5400000">
            <a:off x="6438900" y="1485900"/>
            <a:ext cx="1676400" cy="1447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1513261518 w 21600"/>
              <a:gd name="T5" fmla="*/ 2147483647 h 21600"/>
              <a:gd name="T6" fmla="*/ 2147483647 w 21600"/>
              <a:gd name="T7" fmla="*/ 183061320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7" name="Text Box 9" descr="Newsprint"/>
          <p:cNvSpPr txBox="1">
            <a:spLocks noChangeArrowheads="1"/>
          </p:cNvSpPr>
          <p:nvPr/>
        </p:nvSpPr>
        <p:spPr bwMode="auto">
          <a:xfrm>
            <a:off x="2667000" y="5105400"/>
            <a:ext cx="3200400" cy="774700"/>
          </a:xfrm>
          <a:prstGeom prst="rect">
            <a:avLst/>
          </a:prstGeom>
          <a:blipFill dpi="0" rotWithShape="1">
            <a:blip r:embed="rId2">
              <a:alphaModFix amt="28000"/>
            </a:blip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Period of Decline and Corruption</a:t>
            </a:r>
          </a:p>
        </p:txBody>
      </p:sp>
      <p:sp>
        <p:nvSpPr>
          <p:cNvPr id="104458" name="AutoShape 10"/>
          <p:cNvSpPr>
            <a:spLocks noChangeArrowheads="1"/>
          </p:cNvSpPr>
          <p:nvPr/>
        </p:nvSpPr>
        <p:spPr bwMode="auto">
          <a:xfrm rot="10800000">
            <a:off x="6019800" y="4419600"/>
            <a:ext cx="1676400" cy="1447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1513261518 w 21600"/>
              <a:gd name="T5" fmla="*/ 2147483647 h 21600"/>
              <a:gd name="T6" fmla="*/ 2147483647 w 21600"/>
              <a:gd name="T7" fmla="*/ 183061320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9" name="Text Box 11" descr="Newsprint"/>
          <p:cNvSpPr txBox="1">
            <a:spLocks noChangeArrowheads="1"/>
          </p:cNvSpPr>
          <p:nvPr/>
        </p:nvSpPr>
        <p:spPr bwMode="auto">
          <a:xfrm>
            <a:off x="457200" y="3200400"/>
            <a:ext cx="2911475" cy="1109663"/>
          </a:xfrm>
          <a:prstGeom prst="rect">
            <a:avLst/>
          </a:prstGeom>
          <a:blipFill dpi="0" rotWithShape="1">
            <a:blip r:embed="rId2">
              <a:alphaModFix amt="26000"/>
            </a:blip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Period of Rebellion</a:t>
            </a:r>
          </a:p>
          <a:p>
            <a:pPr algn="ctr"/>
            <a:r>
              <a:rPr lang="en-US"/>
              <a:t>Ruler loses the Mandate of Heaven</a:t>
            </a:r>
          </a:p>
        </p:txBody>
      </p:sp>
      <p:sp>
        <p:nvSpPr>
          <p:cNvPr id="104460" name="AutoShape 12"/>
          <p:cNvSpPr>
            <a:spLocks noChangeArrowheads="1"/>
          </p:cNvSpPr>
          <p:nvPr/>
        </p:nvSpPr>
        <p:spPr bwMode="auto">
          <a:xfrm rot="-5400000">
            <a:off x="1181100" y="4533900"/>
            <a:ext cx="1447800" cy="1219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974781134 w 21600"/>
              <a:gd name="T5" fmla="*/ 2147483647 h 21600"/>
              <a:gd name="T6" fmla="*/ 2147483647 w 21600"/>
              <a:gd name="T7" fmla="*/ 109319076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1" name="AutoShape 13"/>
          <p:cNvSpPr>
            <a:spLocks noChangeArrowheads="1"/>
          </p:cNvSpPr>
          <p:nvPr/>
        </p:nvSpPr>
        <p:spPr bwMode="auto">
          <a:xfrm>
            <a:off x="914400" y="1600200"/>
            <a:ext cx="1676400" cy="1447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1513261518 w 21600"/>
              <a:gd name="T5" fmla="*/ 2147483647 h 21600"/>
              <a:gd name="T6" fmla="*/ 2147483647 w 21600"/>
              <a:gd name="T7" fmla="*/ 183061320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  <p:bldP spid="104453" grpId="0" animBg="1"/>
      <p:bldP spid="104454" grpId="0" animBg="1"/>
      <p:bldP spid="104456" grpId="0" animBg="1"/>
      <p:bldP spid="104457" grpId="0" animBg="1"/>
      <p:bldP spid="104458" grpId="0" animBg="1"/>
      <p:bldP spid="104459" grpId="0" animBg="1"/>
      <p:bldP spid="104460" grpId="0" animBg="1"/>
      <p:bldP spid="10446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1111</TotalTime>
  <Words>555</Words>
  <Application>Microsoft Macintosh PowerPoint</Application>
  <PresentationFormat>On-screen Show (4:3)</PresentationFormat>
  <Paragraphs>96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Trek</vt:lpstr>
      <vt:lpstr>JUST DO IT #2 2/25</vt:lpstr>
      <vt:lpstr>JUST DO IT #5 10/1 </vt:lpstr>
      <vt:lpstr>WHI.4E Chinese empire </vt:lpstr>
      <vt:lpstr>China’s geography</vt:lpstr>
      <vt:lpstr>China’s Geography</vt:lpstr>
      <vt:lpstr>China’s Geography</vt:lpstr>
      <vt:lpstr>China’s Government</vt:lpstr>
      <vt:lpstr>China’s Government</vt:lpstr>
      <vt:lpstr>PowerPoint Presentation</vt:lpstr>
      <vt:lpstr>Silk road &amp; trade</vt:lpstr>
      <vt:lpstr>JUST DO IT #3 2/26 </vt:lpstr>
      <vt:lpstr>WHI.4f Chinese culture &amp; Religion </vt:lpstr>
      <vt:lpstr>Confucianism </vt:lpstr>
      <vt:lpstr>Confucianism </vt:lpstr>
      <vt:lpstr>Confucianism </vt:lpstr>
      <vt:lpstr>Taoism (Daoism)</vt:lpstr>
      <vt:lpstr>Taoism (Daoism)</vt:lpstr>
      <vt:lpstr>Yin and Yang</vt:lpstr>
      <vt:lpstr>Yin and Yang</vt:lpstr>
      <vt:lpstr>BUDDHISM</vt:lpstr>
      <vt:lpstr>In class assignment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</dc:title>
  <dc:creator>winxp</dc:creator>
  <cp:lastModifiedBy>Todd Kessler</cp:lastModifiedBy>
  <cp:revision>54</cp:revision>
  <dcterms:created xsi:type="dcterms:W3CDTF">2013-03-19T16:22:48Z</dcterms:created>
  <dcterms:modified xsi:type="dcterms:W3CDTF">2016-02-26T19:14:10Z</dcterms:modified>
</cp:coreProperties>
</file>